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handoutMasterIdLst>
    <p:handoutMasterId r:id="rId38"/>
  </p:handoutMasterIdLst>
  <p:sldIdLst>
    <p:sldId id="258" r:id="rId2"/>
    <p:sldId id="260" r:id="rId3"/>
    <p:sldId id="270" r:id="rId4"/>
    <p:sldId id="271" r:id="rId5"/>
    <p:sldId id="272" r:id="rId6"/>
    <p:sldId id="267" r:id="rId7"/>
    <p:sldId id="274" r:id="rId8"/>
    <p:sldId id="276" r:id="rId9"/>
    <p:sldId id="277" r:id="rId10"/>
    <p:sldId id="278" r:id="rId11"/>
    <p:sldId id="279" r:id="rId12"/>
    <p:sldId id="281" r:id="rId13"/>
    <p:sldId id="282" r:id="rId14"/>
    <p:sldId id="284" r:id="rId15"/>
    <p:sldId id="285" r:id="rId16"/>
    <p:sldId id="287" r:id="rId17"/>
    <p:sldId id="289" r:id="rId18"/>
    <p:sldId id="290" r:id="rId19"/>
    <p:sldId id="303" r:id="rId20"/>
    <p:sldId id="292" r:id="rId21"/>
    <p:sldId id="294" r:id="rId22"/>
    <p:sldId id="293" r:id="rId23"/>
    <p:sldId id="295" r:id="rId24"/>
    <p:sldId id="296" r:id="rId25"/>
    <p:sldId id="297" r:id="rId26"/>
    <p:sldId id="298" r:id="rId27"/>
    <p:sldId id="300" r:id="rId28"/>
    <p:sldId id="301" r:id="rId29"/>
    <p:sldId id="304" r:id="rId30"/>
    <p:sldId id="305" r:id="rId31"/>
    <p:sldId id="302" r:id="rId32"/>
    <p:sldId id="306" r:id="rId33"/>
    <p:sldId id="307" r:id="rId34"/>
    <p:sldId id="308" r:id="rId35"/>
    <p:sldId id="309" r:id="rId36"/>
  </p:sldIdLst>
  <p:sldSz cx="12192000" cy="6858000"/>
  <p:notesSz cx="6858000" cy="9144000"/>
  <p:defaultTextStyle>
    <a:defPPr rtl="0"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C083E6E3-FA7D-4D7B-A595-EF9225AFEA82}" styleName="Estilo claro 1 - Acento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D27102A9-8310-4765-A935-A1911B00CA55}" styleName="Estilo claro 1 - Acento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9D7B26C5-4107-4FEC-AEDC-1716B250A1EF}" styleName="Estilo clar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91" d="100"/>
          <a:sy n="91" d="100"/>
        </p:scale>
        <p:origin x="37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06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dirty="0"/>
          </a:p>
        </p:txBody>
      </p:sp>
      <p:sp>
        <p:nvSpPr>
          <p:cNvPr id="3" name="Marcador de posición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FAD67AFF-0AE5-4D8B-883A-95F7023E07EC}" type="datetime1">
              <a:rPr lang="es-ES" smtClean="0"/>
              <a:t>11/03/2020</a:t>
            </a:fld>
            <a:endParaRPr lang="es-ES" dirty="0"/>
          </a:p>
        </p:txBody>
      </p:sp>
      <p:sp>
        <p:nvSpPr>
          <p:cNvPr id="4" name="Marcador de posición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dirty="0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B2977E94-A6AB-4E02-8E43-E89F9CF4757F}" type="slidenum">
              <a:rPr lang="es-ES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5425838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noProof="0" dirty="0"/>
          </a:p>
        </p:txBody>
      </p:sp>
      <p:sp>
        <p:nvSpPr>
          <p:cNvPr id="3" name="Marcador de posición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C7D46D3C-0821-4916-87E8-732AE60A7DD6}" type="datetime1">
              <a:rPr lang="es-ES" noProof="0" smtClean="0"/>
              <a:t>11/03/2020</a:t>
            </a:fld>
            <a:endParaRPr lang="es-ES" noProof="0" dirty="0"/>
          </a:p>
        </p:txBody>
      </p:sp>
      <p:sp>
        <p:nvSpPr>
          <p:cNvPr id="4" name="Marcador de posición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" noProof="0" dirty="0"/>
          </a:p>
        </p:txBody>
      </p:sp>
      <p:sp>
        <p:nvSpPr>
          <p:cNvPr id="5" name="Marcador de posición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 dirty="0"/>
              <a:t>Haga clic para modificar el estilo de texto del patrón</a:t>
            </a:r>
          </a:p>
          <a:p>
            <a:pPr lvl="1" rtl="0"/>
            <a:r>
              <a:rPr lang="es-ES" noProof="0" dirty="0"/>
              <a:t>Segundo nivel</a:t>
            </a:r>
          </a:p>
          <a:p>
            <a:pPr lvl="2" rtl="0"/>
            <a:r>
              <a:rPr lang="es-ES" noProof="0" dirty="0"/>
              <a:t>Tercer nivel</a:t>
            </a:r>
          </a:p>
          <a:p>
            <a:pPr lvl="3" rtl="0"/>
            <a:r>
              <a:rPr lang="es-ES" noProof="0" dirty="0"/>
              <a:t>Cuarto nivel</a:t>
            </a:r>
          </a:p>
          <a:p>
            <a:pPr lvl="4" rtl="0"/>
            <a:r>
              <a:rPr lang="es-ES" noProof="0" dirty="0"/>
              <a:t>Quinto nivel</a:t>
            </a:r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noProof="0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ED491D0-8E1B-49C7-849B-A28568D94497}" type="slidenum">
              <a:rPr lang="es-ES" noProof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72632588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888285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s-ES" noProof="0" smtClean="0"/>
              <a:t>11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41207550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s-ES" noProof="0" smtClean="0"/>
              <a:t>12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3393665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s-ES" noProof="0" smtClean="0"/>
              <a:t>13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2059670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s-ES" noProof="0" smtClean="0"/>
              <a:t>14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2574554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s-ES" noProof="0" smtClean="0"/>
              <a:t>15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4517816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s-ES" noProof="0" smtClean="0"/>
              <a:t>16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5856836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s-ES" noProof="0" smtClean="0"/>
              <a:t>17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5615053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s-ES" noProof="0" smtClean="0"/>
              <a:t>18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3572529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s-ES" noProof="0" smtClean="0"/>
              <a:t>20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46288823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s-ES" noProof="0" smtClean="0"/>
              <a:t>22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0616257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s-ES" noProof="0" smtClean="0"/>
              <a:t>2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7410037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s-ES" noProof="0" smtClean="0"/>
              <a:t>4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3479017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s-ES" noProof="0" smtClean="0"/>
              <a:t>5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6140190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s-ES" noProof="0" smtClean="0"/>
              <a:t>6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2795147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s-ES" noProof="0" smtClean="0"/>
              <a:t>7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7785162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s-ES" noProof="0" smtClean="0"/>
              <a:t>8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7648454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s-ES" noProof="0" smtClean="0"/>
              <a:t>9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4927614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s-ES" noProof="0" smtClean="0"/>
              <a:t>10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8838404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/>
          <p:cNvSpPr/>
          <p:nvPr/>
        </p:nvSpPr>
        <p:spPr>
          <a:xfrm>
            <a:off x="2832533" y="1371600"/>
            <a:ext cx="9359467" cy="2971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10" name="Rectángulo 9"/>
          <p:cNvSpPr/>
          <p:nvPr/>
        </p:nvSpPr>
        <p:spPr>
          <a:xfrm>
            <a:off x="2832533" y="4462272"/>
            <a:ext cx="9359467" cy="10332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 bwMode="black">
          <a:xfrm>
            <a:off x="3175199" y="1943842"/>
            <a:ext cx="8500062" cy="2387600"/>
          </a:xfrm>
        </p:spPr>
        <p:txBody>
          <a:bodyPr rtlCol="0" anchor="b"/>
          <a:lstStyle>
            <a:lvl1pPr algn="l">
              <a:lnSpc>
                <a:spcPct val="90000"/>
              </a:lnSpc>
              <a:defRPr sz="6000" b="1">
                <a:solidFill>
                  <a:schemeClr val="tx1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3175199" y="4538659"/>
            <a:ext cx="8500062" cy="865321"/>
          </a:xfrm>
        </p:spPr>
        <p:txBody>
          <a:bodyPr rtlCol="0"/>
          <a:lstStyle>
            <a:lvl1pPr marL="0" indent="0" algn="l">
              <a:spcBef>
                <a:spcPts val="0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Haga clic para modificar el estilo de subtítulo del patrón</a:t>
            </a:r>
            <a:endParaRPr lang="es-ES" noProof="0" dirty="0"/>
          </a:p>
        </p:txBody>
      </p:sp>
      <p:sp>
        <p:nvSpPr>
          <p:cNvPr id="11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rtl="0"/>
            <a:fld id="{855CB799-6499-4E1E-8257-C777037FBB0C}" type="datetime1">
              <a:rPr lang="es-ES" noProof="0" smtClean="0"/>
              <a:t>11/03/2020</a:t>
            </a:fld>
            <a:endParaRPr lang="es-ES" noProof="0" dirty="0"/>
          </a:p>
        </p:txBody>
      </p:sp>
      <p:sp>
        <p:nvSpPr>
          <p:cNvPr id="12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rtl="0"/>
            <a:endParaRPr lang="es-ES" noProof="0" dirty="0"/>
          </a:p>
        </p:txBody>
      </p:sp>
      <p:sp>
        <p:nvSpPr>
          <p:cNvPr id="13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rtl="0"/>
            <a:fld id="{BD266BE7-899D-4075-917F-DBDE33B6B692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047549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637F32E-9C31-4EBC-9CF6-7E0795975D22}" type="datetime1">
              <a:rPr lang="es-ES" noProof="0" smtClean="0"/>
              <a:t>11/03/2020</a:t>
            </a:fld>
            <a:endParaRPr lang="es-ES" noProof="0" dirty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D266BE7-899D-4075-917F-DBDE33B6B692}" type="slidenum">
              <a:rPr lang="es-ES" noProof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664405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/>
          <p:cNvSpPr/>
          <p:nvPr/>
        </p:nvSpPr>
        <p:spPr>
          <a:xfrm rot="5400000">
            <a:off x="8267671" y="3370131"/>
            <a:ext cx="6858000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 rot="5400000">
            <a:off x="7523375" y="2743540"/>
            <a:ext cx="6857433" cy="1371487"/>
          </a:xfrm>
          <a:prstGeom prst="rect">
            <a:avLst/>
          </a:prstGeom>
        </p:spPr>
      </p:pic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10266348" y="462249"/>
            <a:ext cx="1370886" cy="5714714"/>
          </a:xfrm>
        </p:spPr>
        <p:txBody>
          <a:bodyPr vert="eaVert"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/>
          </p:nvPr>
        </p:nvSpPr>
        <p:spPr>
          <a:xfrm>
            <a:off x="378199" y="462249"/>
            <a:ext cx="9693088" cy="5714714"/>
          </a:xfrm>
        </p:spPr>
        <p:txBody>
          <a:bodyPr vert="eaVert"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>
          <a:xfrm>
            <a:off x="378199" y="6356350"/>
            <a:ext cx="1971947" cy="365125"/>
          </a:xfrm>
        </p:spPr>
        <p:txBody>
          <a:bodyPr rtlCol="0"/>
          <a:lstStyle/>
          <a:p>
            <a:pPr rtl="0"/>
            <a:fld id="{0DE5E64D-8309-4EA3-9E01-E99A0B9E852A}" type="datetime1">
              <a:rPr lang="es-ES" noProof="0" smtClean="0"/>
              <a:t>11/03/2020</a:t>
            </a:fld>
            <a:endParaRPr lang="es-ES" noProof="0" dirty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>
          <a:xfrm>
            <a:off x="2382374" y="6356350"/>
            <a:ext cx="5687786" cy="365125"/>
          </a:xfrm>
        </p:spPr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8102389" y="6356350"/>
            <a:ext cx="1968898" cy="365125"/>
          </a:xfrm>
        </p:spPr>
        <p:txBody>
          <a:bodyPr rtlCol="0"/>
          <a:lstStyle/>
          <a:p>
            <a:pPr rtl="0"/>
            <a:fld id="{BD266BE7-899D-4075-917F-DBDE33B6B692}" type="slidenum">
              <a:rPr lang="es-ES" noProof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029411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5D7AF38-4C5D-4919-B713-BCE928D84993}" type="datetime1">
              <a:rPr lang="es-ES" noProof="0" smtClean="0"/>
              <a:t>11/03/2020</a:t>
            </a:fld>
            <a:endParaRPr lang="es-ES" noProof="0" dirty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D266BE7-899D-4075-917F-DBDE33B6B692}" type="slidenum">
              <a:rPr lang="es-ES" noProof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5413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/>
          <p:cNvSpPr/>
          <p:nvPr/>
        </p:nvSpPr>
        <p:spPr>
          <a:xfrm>
            <a:off x="3502152" y="-20637"/>
            <a:ext cx="7315200" cy="434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9" name="Rectángulo 8"/>
          <p:cNvSpPr/>
          <p:nvPr/>
        </p:nvSpPr>
        <p:spPr>
          <a:xfrm>
            <a:off x="3502152" y="4462272"/>
            <a:ext cx="7315200" cy="17190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 bwMode="black">
          <a:xfrm>
            <a:off x="3838015" y="658346"/>
            <a:ext cx="6597464" cy="3664417"/>
          </a:xfrm>
        </p:spPr>
        <p:txBody>
          <a:bodyPr rtlCol="0" anchor="b">
            <a:normAutofit/>
          </a:bodyPr>
          <a:lstStyle>
            <a:lvl1pPr>
              <a:lnSpc>
                <a:spcPct val="90000"/>
              </a:lnSpc>
              <a:defRPr sz="5000" b="1">
                <a:solidFill>
                  <a:schemeClr val="tx1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3838014" y="4589463"/>
            <a:ext cx="6597465" cy="1500187"/>
          </a:xfrm>
        </p:spPr>
        <p:txBody>
          <a:bodyPr rtlCol="0"/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rtl="0"/>
            <a:fld id="{F8A7DBF6-2AC7-4A48-B394-E7B6C748C10D}" type="datetime1">
              <a:rPr lang="es-ES" noProof="0" smtClean="0"/>
              <a:t>11/03/2020</a:t>
            </a:fld>
            <a:endParaRPr lang="es-ES" noProof="0" dirty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rtl="0"/>
            <a:endParaRPr lang="es-ES" noProof="0" dirty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rtl="0"/>
            <a:fld id="{BD266BE7-899D-4075-917F-DBDE33B6B692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4282452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contenido 2"/>
          <p:cNvSpPr>
            <a:spLocks noGrp="1"/>
          </p:cNvSpPr>
          <p:nvPr>
            <p:ph sz="half" idx="1"/>
          </p:nvPr>
        </p:nvSpPr>
        <p:spPr>
          <a:xfrm>
            <a:off x="1280160" y="2194560"/>
            <a:ext cx="4489704" cy="3986784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/>
          </p:nvPr>
        </p:nvSpPr>
        <p:spPr>
          <a:xfrm>
            <a:off x="6415368" y="2194560"/>
            <a:ext cx="4493424" cy="3986784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45771C8-10A4-40A2-B087-7EAE1E72B338}" type="datetime1">
              <a:rPr lang="es-ES" noProof="0" smtClean="0"/>
              <a:t>11/03/2020</a:t>
            </a:fld>
            <a:endParaRPr lang="es-ES" noProof="0" dirty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D266BE7-899D-4075-917F-DBDE33B6B692}" type="slidenum">
              <a:rPr lang="es-ES" noProof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201040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1280160" y="1828456"/>
            <a:ext cx="4489704" cy="830695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/>
          </p:nvPr>
        </p:nvSpPr>
        <p:spPr>
          <a:xfrm>
            <a:off x="1280160" y="2743194"/>
            <a:ext cx="4489704" cy="3433769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5" name="Marcador de posición de texto 4"/>
          <p:cNvSpPr>
            <a:spLocks noGrp="1"/>
          </p:cNvSpPr>
          <p:nvPr>
            <p:ph type="body" sz="quarter" idx="3"/>
          </p:nvPr>
        </p:nvSpPr>
        <p:spPr>
          <a:xfrm>
            <a:off x="6419088" y="1828456"/>
            <a:ext cx="4489704" cy="830695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6" name="Marcador de posición de contenido 5"/>
          <p:cNvSpPr>
            <a:spLocks noGrp="1"/>
          </p:cNvSpPr>
          <p:nvPr>
            <p:ph sz="quarter" idx="4"/>
          </p:nvPr>
        </p:nvSpPr>
        <p:spPr>
          <a:xfrm>
            <a:off x="6419088" y="2743194"/>
            <a:ext cx="4489704" cy="3433769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7" name="Marcador de posición de fech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8C3F35A-BE91-47D4-B680-814AAA83232F}" type="datetime1">
              <a:rPr lang="es-ES" noProof="0" smtClean="0"/>
              <a:t>11/03/2020</a:t>
            </a:fld>
            <a:endParaRPr lang="es-ES" noProof="0" dirty="0"/>
          </a:p>
        </p:txBody>
      </p:sp>
      <p:sp>
        <p:nvSpPr>
          <p:cNvPr id="8" name="Marcador de posición de pie de pá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9" name="Marcador de posición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D266BE7-899D-4075-917F-DBDE33B6B692}" type="slidenum">
              <a:rPr lang="es-ES" noProof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4261286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fech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84A5508-0173-4F7B-BA1F-6FDD23DC888F}" type="datetime1">
              <a:rPr lang="es-ES" noProof="0" smtClean="0"/>
              <a:t>11/03/2020</a:t>
            </a:fld>
            <a:endParaRPr lang="es-ES" noProof="0" dirty="0"/>
          </a:p>
        </p:txBody>
      </p:sp>
      <p:sp>
        <p:nvSpPr>
          <p:cNvPr id="4" name="Marcador de posición de pie de pá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D266BE7-899D-4075-917F-DBDE33B6B692}" type="slidenum">
              <a:rPr lang="es-ES" noProof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641611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fech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03F45BD-EAC1-4ECC-91A9-2B1B76C5FA67}" type="datetime1">
              <a:rPr lang="es-ES" noProof="0" smtClean="0"/>
              <a:t>11/03/2020</a:t>
            </a:fld>
            <a:endParaRPr lang="es-ES" noProof="0" dirty="0"/>
          </a:p>
        </p:txBody>
      </p:sp>
      <p:sp>
        <p:nvSpPr>
          <p:cNvPr id="3" name="Marcador de posición de pie de página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D266BE7-899D-4075-917F-DBDE33B6B692}" type="slidenum">
              <a:rPr lang="es-ES" noProof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830296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 anchor="ctr">
            <a:normAutofit/>
          </a:bodyPr>
          <a:lstStyle>
            <a:lvl1pPr>
              <a:defRPr sz="3000"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4" name="Marcador de posición de texto 2"/>
          <p:cNvSpPr>
            <a:spLocks noGrp="1"/>
          </p:cNvSpPr>
          <p:nvPr>
            <p:ph type="body" sz="half" idx="2"/>
          </p:nvPr>
        </p:nvSpPr>
        <p:spPr>
          <a:xfrm>
            <a:off x="1291818" y="2465294"/>
            <a:ext cx="3834874" cy="3711669"/>
          </a:xfrm>
        </p:spPr>
        <p:txBody>
          <a:bodyPr rtlCol="0">
            <a:normAutofit/>
          </a:bodyPr>
          <a:lstStyle>
            <a:lvl1pPr marL="0" indent="0">
              <a:spcBef>
                <a:spcPts val="1500"/>
              </a:spcBef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3" name="Marcador de posición de contenido 3"/>
          <p:cNvSpPr>
            <a:spLocks noGrp="1"/>
          </p:cNvSpPr>
          <p:nvPr>
            <p:ph idx="1"/>
          </p:nvPr>
        </p:nvSpPr>
        <p:spPr>
          <a:xfrm>
            <a:off x="5518897" y="2465294"/>
            <a:ext cx="5174504" cy="3711669"/>
          </a:xfrm>
        </p:spPr>
        <p:txBody>
          <a:bodyPr rtlCol="0"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A10B4E3-ACD8-472A-AF6F-98A76C82A9AD}" type="datetime1">
              <a:rPr lang="es-ES" noProof="0" smtClean="0"/>
              <a:t>11/03/2020</a:t>
            </a:fld>
            <a:endParaRPr lang="es-ES" noProof="0" dirty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D266BE7-899D-4075-917F-DBDE33B6B692}" type="slidenum">
              <a:rPr lang="es-ES" noProof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114742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 anchor="ctr">
            <a:normAutofit/>
          </a:bodyPr>
          <a:lstStyle>
            <a:lvl1pPr>
              <a:defRPr sz="3000"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1291819" y="2465293"/>
            <a:ext cx="3834874" cy="3711669"/>
          </a:xfrm>
        </p:spPr>
        <p:txBody>
          <a:bodyPr rtlCol="0">
            <a:normAutofit/>
          </a:bodyPr>
          <a:lstStyle>
            <a:lvl1pPr marL="0" indent="0"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3" name="Marcador de posición de imagen 2" descr="Marcador de posición vacío para agregar una imagen. Haga clic en el marcador de posición y seleccione la imagen que desee agregar"/>
          <p:cNvSpPr>
            <a:spLocks noGrp="1"/>
          </p:cNvSpPr>
          <p:nvPr>
            <p:ph type="pic" idx="1"/>
          </p:nvPr>
        </p:nvSpPr>
        <p:spPr>
          <a:xfrm>
            <a:off x="5518896" y="1828456"/>
            <a:ext cx="5389895" cy="5029544"/>
          </a:xfrm>
        </p:spPr>
        <p:txBody>
          <a:bodyPr tIns="1371600" rtlCol="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4736085-0EE4-4C8F-879E-58330D243B98}" type="datetime1">
              <a:rPr lang="es-ES" noProof="0" smtClean="0"/>
              <a:t>11/03/2020</a:t>
            </a:fld>
            <a:endParaRPr lang="es-ES" noProof="0" dirty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D266BE7-899D-4075-917F-DBDE33B6B692}" type="slidenum">
              <a:rPr lang="es-ES" noProof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4161366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/>
          <p:cNvSpPr/>
          <p:nvPr/>
        </p:nvSpPr>
        <p:spPr>
          <a:xfrm>
            <a:off x="0" y="347472"/>
            <a:ext cx="12188952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0" y="457200"/>
            <a:ext cx="12188952" cy="1371257"/>
          </a:xfrm>
          <a:prstGeom prst="rect">
            <a:avLst/>
          </a:prstGeom>
        </p:spPr>
      </p:pic>
      <p:sp>
        <p:nvSpPr>
          <p:cNvPr id="2" name="Marcador de posición de título 1"/>
          <p:cNvSpPr>
            <a:spLocks noGrp="1"/>
          </p:cNvSpPr>
          <p:nvPr>
            <p:ph type="title"/>
          </p:nvPr>
        </p:nvSpPr>
        <p:spPr bwMode="black">
          <a:xfrm>
            <a:off x="1280160" y="466343"/>
            <a:ext cx="9628632" cy="1362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s-ES" noProof="0" dirty="0"/>
              <a:t>Haga clic para modificar el estilo de título del patrón</a:t>
            </a:r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1280160" y="2190749"/>
            <a:ext cx="9628632" cy="39862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s-ES" noProof="0" dirty="0"/>
              <a:t>Haga clic para modificar el estilo de texto del patrón</a:t>
            </a:r>
          </a:p>
          <a:p>
            <a:pPr lvl="1" rtl="0"/>
            <a:r>
              <a:rPr lang="es-ES" noProof="0" dirty="0"/>
              <a:t>Segundo nivel</a:t>
            </a:r>
          </a:p>
          <a:p>
            <a:pPr lvl="2" rtl="0"/>
            <a:r>
              <a:rPr lang="es-ES" noProof="0" dirty="0"/>
              <a:t>Tercer nivel</a:t>
            </a:r>
          </a:p>
          <a:p>
            <a:pPr lvl="3" rtl="0"/>
            <a:r>
              <a:rPr lang="es-ES" noProof="0" dirty="0"/>
              <a:t>Cuarto nivel</a:t>
            </a:r>
          </a:p>
          <a:p>
            <a:pPr lvl="4" rtl="0"/>
            <a:r>
              <a:rPr lang="es-ES" noProof="0" dirty="0"/>
              <a:t>Quinto nivel</a:t>
            </a:r>
          </a:p>
          <a:p>
            <a:pPr lvl="5" rtl="0"/>
            <a:r>
              <a:rPr lang="es-ES" noProof="0" dirty="0"/>
              <a:t>Sexto</a:t>
            </a:r>
          </a:p>
          <a:p>
            <a:pPr lvl="6" rtl="0"/>
            <a:r>
              <a:rPr lang="es-ES" noProof="0" dirty="0"/>
              <a:t>Séptimo</a:t>
            </a:r>
          </a:p>
          <a:p>
            <a:pPr lvl="7" rtl="0"/>
            <a:r>
              <a:rPr lang="es-ES" noProof="0" dirty="0"/>
              <a:t>Octavo</a:t>
            </a:r>
          </a:p>
          <a:p>
            <a:pPr lvl="8" rtl="0"/>
            <a:r>
              <a:rPr lang="es-ES" noProof="0" dirty="0"/>
              <a:t>Noveno</a:t>
            </a:r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2"/>
          </p:nvPr>
        </p:nvSpPr>
        <p:spPr>
          <a:xfrm>
            <a:off x="1280160" y="6356350"/>
            <a:ext cx="19719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/>
                </a:solidFill>
              </a:defRPr>
            </a:lvl1pPr>
          </a:lstStyle>
          <a:p>
            <a:pPr rtl="0"/>
            <a:fld id="{3630E4A0-57EE-4B46-A340-CC6C398489DE}" type="datetime1">
              <a:rPr lang="es-ES" noProof="0" smtClean="0"/>
              <a:t>11/03/2020</a:t>
            </a:fld>
            <a:endParaRPr lang="es-ES" noProof="0" dirty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3"/>
          </p:nvPr>
        </p:nvSpPr>
        <p:spPr>
          <a:xfrm>
            <a:off x="3252107" y="6356350"/>
            <a:ext cx="56877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/>
                </a:solidFill>
              </a:defRPr>
            </a:lvl1pPr>
          </a:lstStyle>
          <a:p>
            <a:pPr rtl="0"/>
            <a:endParaRPr lang="es-ES" noProof="0" dirty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939894" y="6356350"/>
            <a:ext cx="19688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/>
                </a:solidFill>
              </a:defRPr>
            </a:lvl1pPr>
          </a:lstStyle>
          <a:p>
            <a:pPr rtl="0"/>
            <a:fld id="{BD266BE7-899D-4075-917F-DBDE33B6B692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871921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5000"/>
        </a:lnSpc>
        <a:spcBef>
          <a:spcPct val="0"/>
        </a:spcBef>
        <a:buNone/>
        <a:defRPr sz="30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500"/>
        </a:spcBef>
        <a:buFont typeface="Wingdings" panose="05000000000000000000" pitchFamily="2" charset="2"/>
        <a:buChar char="§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es-ES" dirty="0"/>
              <a:t>TEMAS 3-4: UML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es-ES" dirty="0"/>
              <a:t>Diagramas de Clase y Comportamiento</a:t>
            </a:r>
          </a:p>
        </p:txBody>
      </p:sp>
    </p:spTree>
    <p:extLst>
      <p:ext uri="{BB962C8B-B14F-4D97-AF65-F5344CB8AC3E}">
        <p14:creationId xmlns:p14="http://schemas.microsoft.com/office/powerpoint/2010/main" val="1732698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dirty="0"/>
              <a:t>2 – Diagramas de clases. Clase, atributos y métodos</a:t>
            </a:r>
          </a:p>
        </p:txBody>
      </p:sp>
      <p:sp>
        <p:nvSpPr>
          <p:cNvPr id="14" name="Marcador de posición de contenido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algn="just"/>
            <a:r>
              <a:rPr lang="es-ES" dirty="0"/>
              <a:t>Una clase define la estructura de un conjunto de objetos que tienen un rol equivalente</a:t>
            </a:r>
          </a:p>
          <a:p>
            <a:pPr algn="just"/>
            <a:r>
              <a:rPr lang="es-ES" dirty="0"/>
              <a:t>Una clase tiene los elementos:</a:t>
            </a:r>
          </a:p>
          <a:p>
            <a:pPr lvl="1" algn="just"/>
            <a:r>
              <a:rPr lang="es-ES" b="1" dirty="0"/>
              <a:t>Nombre</a:t>
            </a:r>
          </a:p>
          <a:p>
            <a:pPr lvl="1" algn="just"/>
            <a:r>
              <a:rPr lang="es-ES" b="1" dirty="0"/>
              <a:t>Atributos: </a:t>
            </a:r>
            <a:r>
              <a:rPr lang="es-ES" dirty="0"/>
              <a:t>características asociadas a la clase y la definen. Pueden ser simples o compuestos. Los valores actuales que esté tomando un objeto se le llama </a:t>
            </a:r>
            <a:r>
              <a:rPr lang="es-ES" dirty="0">
                <a:solidFill>
                  <a:srgbClr val="FF0000"/>
                </a:solidFill>
              </a:rPr>
              <a:t>estado</a:t>
            </a:r>
            <a:r>
              <a:rPr lang="es-ES" dirty="0"/>
              <a:t>.</a:t>
            </a:r>
          </a:p>
          <a:p>
            <a:pPr lvl="1" algn="just"/>
            <a:r>
              <a:rPr lang="es-ES" b="1" dirty="0"/>
              <a:t>Protocolo: </a:t>
            </a:r>
            <a:r>
              <a:rPr lang="es-ES" dirty="0"/>
              <a:t>Son las operaciones (</a:t>
            </a:r>
            <a:r>
              <a:rPr lang="es-ES" dirty="0">
                <a:solidFill>
                  <a:srgbClr val="FF0000"/>
                </a:solidFill>
              </a:rPr>
              <a:t>métodos</a:t>
            </a:r>
            <a:r>
              <a:rPr lang="es-ES" dirty="0"/>
              <a:t>) que manipulan la clase. Los métodos interactúan con los atributos de la clase para crear </a:t>
            </a:r>
            <a:r>
              <a:rPr lang="es-ES" i="1" dirty="0">
                <a:solidFill>
                  <a:srgbClr val="FF0000"/>
                </a:solidFill>
              </a:rPr>
              <a:t>mensajes. </a:t>
            </a:r>
          </a:p>
        </p:txBody>
      </p:sp>
    </p:spTree>
    <p:extLst>
      <p:ext uri="{BB962C8B-B14F-4D97-AF65-F5344CB8AC3E}">
        <p14:creationId xmlns:p14="http://schemas.microsoft.com/office/powerpoint/2010/main" val="4285608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s-ES" dirty="0"/>
              <a:t>2 – Diagramas de clases. Clase, atributos y métodos</a:t>
            </a:r>
          </a:p>
        </p:txBody>
      </p:sp>
      <p:pic>
        <p:nvPicPr>
          <p:cNvPr id="1026" name="Picture 2" descr="https://i.gyazo.com/26f1c54a5a1235670e154cb4fabf0fdc.png">
            <a:extLst>
              <a:ext uri="{FF2B5EF4-FFF2-40B4-BE49-F238E27FC236}">
                <a16:creationId xmlns:a16="http://schemas.microsoft.com/office/drawing/2014/main" id="{7EB21DE4-A3AE-4E75-A75D-AB54E3429B4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343" y="1997478"/>
            <a:ext cx="6547346" cy="4681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i.gyazo.com/c864e7c6c7afcefc5c9193d4b6224c67.png">
            <a:extLst>
              <a:ext uri="{FF2B5EF4-FFF2-40B4-BE49-F238E27FC236}">
                <a16:creationId xmlns:a16="http://schemas.microsoft.com/office/drawing/2014/main" id="{C7AF78F2-913F-4F41-B779-7536D25E8E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2182" y="3890326"/>
            <a:ext cx="4629150" cy="895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3897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dirty="0"/>
              <a:t>2 – Diagramas de clases. Visibilidad</a:t>
            </a:r>
          </a:p>
        </p:txBody>
      </p:sp>
      <p:sp>
        <p:nvSpPr>
          <p:cNvPr id="14" name="Marcador de posición de contenido 2"/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 algn="just"/>
            <a:r>
              <a:rPr lang="es-ES" dirty="0"/>
              <a:t>Existen tres niveles de visibilidad que nos indican cómo se puede acceder al atributo o método de la clase</a:t>
            </a:r>
          </a:p>
          <a:p>
            <a:pPr lvl="1" algn="just"/>
            <a:r>
              <a:rPr lang="es-ES" b="1" dirty="0" err="1"/>
              <a:t>Public</a:t>
            </a:r>
            <a:r>
              <a:rPr lang="es-ES" b="1" dirty="0"/>
              <a:t>: </a:t>
            </a:r>
            <a:r>
              <a:rPr lang="es-ES" dirty="0"/>
              <a:t>Se puede acceder desde cualquier clase y cualquier parte del programa.</a:t>
            </a:r>
          </a:p>
          <a:p>
            <a:pPr lvl="1" algn="just"/>
            <a:r>
              <a:rPr lang="es-ES" b="1" dirty="0" err="1"/>
              <a:t>Private</a:t>
            </a:r>
            <a:r>
              <a:rPr lang="es-ES" b="1" dirty="0"/>
              <a:t>: </a:t>
            </a:r>
            <a:r>
              <a:rPr lang="es-ES" dirty="0"/>
              <a:t>Solo se puede acceder desde operaciones dentro de la clase.</a:t>
            </a:r>
          </a:p>
          <a:p>
            <a:pPr lvl="1" algn="just"/>
            <a:r>
              <a:rPr lang="es-ES" b="1" dirty="0" err="1"/>
              <a:t>Protected</a:t>
            </a:r>
            <a:r>
              <a:rPr lang="es-ES" b="1" dirty="0"/>
              <a:t>: </a:t>
            </a:r>
            <a:r>
              <a:rPr lang="es-ES" dirty="0"/>
              <a:t>Solo se puede acceder desde la clase o desde clases derivadas.</a:t>
            </a:r>
          </a:p>
          <a:p>
            <a:pPr algn="just"/>
            <a:r>
              <a:rPr lang="es-ES" dirty="0"/>
              <a:t>Como norma general a la hora de decidir la visibilidad hay que tener en cuenta:</a:t>
            </a:r>
          </a:p>
          <a:p>
            <a:pPr lvl="1" algn="just"/>
            <a:r>
              <a:rPr lang="es-ES" dirty="0"/>
              <a:t>Los atributos deben ser privados. Para acceder a ellos o modificarlos se deben crear métodos dentro de la clase.</a:t>
            </a:r>
          </a:p>
          <a:p>
            <a:pPr lvl="1" algn="just"/>
            <a:r>
              <a:rPr lang="es-ES" dirty="0"/>
              <a:t>Las operaciones que definen la funcionalidad de la clase deben ser públicas.</a:t>
            </a:r>
          </a:p>
          <a:p>
            <a:pPr lvl="1" algn="just"/>
            <a:r>
              <a:rPr lang="es-ES" dirty="0"/>
              <a:t>Las operaciones que implementan funcionalidad deben ser privadas o protegidas.</a:t>
            </a:r>
          </a:p>
          <a:p>
            <a:pPr lvl="1" algn="just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13841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dirty="0"/>
              <a:t>2 – Diagramas de clases. Visibilidad</a:t>
            </a:r>
          </a:p>
        </p:txBody>
      </p:sp>
      <p:pic>
        <p:nvPicPr>
          <p:cNvPr id="2052" name="Picture 4" descr="https://i.gyazo.com/5fb3d93b6bdd3c0810bf20dde263a2ab.png">
            <a:extLst>
              <a:ext uri="{FF2B5EF4-FFF2-40B4-BE49-F238E27FC236}">
                <a16:creationId xmlns:a16="http://schemas.microsoft.com/office/drawing/2014/main" id="{1C9E1A40-B4C9-4D7B-ABDA-FBD5D1C28D5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7146" y="2118990"/>
            <a:ext cx="8094659" cy="4494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6585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dirty="0"/>
              <a:t>2 – Diagramas de clases. Representación de una clase </a:t>
            </a:r>
          </a:p>
        </p:txBody>
      </p:sp>
      <p:sp>
        <p:nvSpPr>
          <p:cNvPr id="14" name="Marcador de posición de contenido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algn="just"/>
            <a:r>
              <a:rPr lang="es-ES" dirty="0"/>
              <a:t>Las clases se representan mediante rectángulos con 3 divisiones. En la primera aparece el nombre de la clase, en la segunda los atributos y en la tercera los métodos.</a:t>
            </a:r>
          </a:p>
          <a:p>
            <a:pPr algn="just"/>
            <a:r>
              <a:rPr lang="es-ES" dirty="0"/>
              <a:t>Se utilizan distintos símbolos para indicar la visibilidad:</a:t>
            </a:r>
          </a:p>
          <a:p>
            <a:pPr lvl="1" algn="just"/>
            <a:r>
              <a:rPr lang="es-ES" dirty="0" err="1"/>
              <a:t>public</a:t>
            </a:r>
            <a:r>
              <a:rPr lang="es-ES" dirty="0"/>
              <a:t> +</a:t>
            </a:r>
          </a:p>
          <a:p>
            <a:pPr lvl="1" algn="just"/>
            <a:r>
              <a:rPr lang="es-ES" dirty="0" err="1"/>
              <a:t>private</a:t>
            </a:r>
            <a:r>
              <a:rPr lang="es-ES" dirty="0"/>
              <a:t> –</a:t>
            </a:r>
          </a:p>
          <a:p>
            <a:pPr lvl="1" algn="just"/>
            <a:r>
              <a:rPr lang="es-ES" dirty="0" err="1"/>
              <a:t>protected</a:t>
            </a:r>
            <a:r>
              <a:rPr lang="es-ES" dirty="0"/>
              <a:t> #</a:t>
            </a:r>
          </a:p>
          <a:p>
            <a:pPr algn="just"/>
            <a:r>
              <a:rPr lang="es-ES" dirty="0"/>
              <a:t>Se puede indicar o no el tipo de dato de cada atributo o método</a:t>
            </a:r>
          </a:p>
          <a:p>
            <a:pPr algn="just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42240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dirty="0"/>
              <a:t>2 – Diagramas de clases. Representación de una clase </a:t>
            </a:r>
          </a:p>
        </p:txBody>
      </p:sp>
      <p:pic>
        <p:nvPicPr>
          <p:cNvPr id="4098" name="Picture 2" descr="UML Class Notation">
            <a:extLst>
              <a:ext uri="{FF2B5EF4-FFF2-40B4-BE49-F238E27FC236}">
                <a16:creationId xmlns:a16="http://schemas.microsoft.com/office/drawing/2014/main" id="{6C476796-AA92-49E8-85AD-F761FAEAB0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443" y="2767431"/>
            <a:ext cx="10021114" cy="3299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1318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dirty="0"/>
              <a:t>2 – Diagramas de clases. Representación de una clase </a:t>
            </a:r>
          </a:p>
        </p:txBody>
      </p:sp>
      <p:sp>
        <p:nvSpPr>
          <p:cNvPr id="14" name="Marcador de posición de contenido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algn="just"/>
            <a:r>
              <a:rPr lang="es-ES" dirty="0"/>
              <a:t>EJERCICIO: Haz el diagrama de las siguiente clases</a:t>
            </a:r>
          </a:p>
          <a:p>
            <a:pPr algn="just"/>
            <a:endParaRPr lang="es-ES" dirty="0"/>
          </a:p>
        </p:txBody>
      </p:sp>
      <p:pic>
        <p:nvPicPr>
          <p:cNvPr id="5124" name="Picture 4" descr="https://i.gyazo.com/235b4d5636a8968ab6dd427c9507b938.png">
            <a:extLst>
              <a:ext uri="{FF2B5EF4-FFF2-40B4-BE49-F238E27FC236}">
                <a16:creationId xmlns:a16="http://schemas.microsoft.com/office/drawing/2014/main" id="{3A9352D4-AC81-46C0-8DCC-CD04A58A12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1049" y="2909887"/>
            <a:ext cx="3600450" cy="3267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s://i.gyazo.com/a9ab12f9bfe097d760ab8ffc3a6b0cd0.png">
            <a:extLst>
              <a:ext uri="{FF2B5EF4-FFF2-40B4-BE49-F238E27FC236}">
                <a16:creationId xmlns:a16="http://schemas.microsoft.com/office/drawing/2014/main" id="{7B10AA9F-5E7D-4CDA-9BD2-3CA31ED10F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0503" y="2909887"/>
            <a:ext cx="3740782" cy="3310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3087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dirty="0"/>
              <a:t>2 – Diagramas de clases. Relaciones</a:t>
            </a:r>
          </a:p>
        </p:txBody>
      </p:sp>
      <p:sp>
        <p:nvSpPr>
          <p:cNvPr id="14" name="Marcador de posición de contenido 2"/>
          <p:cNvSpPr>
            <a:spLocks noGrp="1"/>
          </p:cNvSpPr>
          <p:nvPr>
            <p:ph idx="1"/>
          </p:nvPr>
        </p:nvSpPr>
        <p:spPr>
          <a:xfrm>
            <a:off x="1280160" y="2190749"/>
            <a:ext cx="9628632" cy="4298828"/>
          </a:xfrm>
        </p:spPr>
        <p:txBody>
          <a:bodyPr rtlCol="0">
            <a:normAutofit/>
          </a:bodyPr>
          <a:lstStyle/>
          <a:p>
            <a:pPr algn="just"/>
            <a:r>
              <a:rPr lang="es-ES" dirty="0"/>
              <a:t>A veces las clases están relacionadas entre sí. Alumnos-Profesores, Proveedores-Productos, etc.</a:t>
            </a:r>
          </a:p>
          <a:p>
            <a:pPr algn="just"/>
            <a:r>
              <a:rPr lang="es-ES" dirty="0"/>
              <a:t>Las relaciones tienen </a:t>
            </a:r>
            <a:r>
              <a:rPr lang="es-ES" dirty="0">
                <a:solidFill>
                  <a:srgbClr val="FF0000"/>
                </a:solidFill>
              </a:rPr>
              <a:t>nombre</a:t>
            </a:r>
            <a:r>
              <a:rPr lang="es-ES" dirty="0"/>
              <a:t> y </a:t>
            </a:r>
            <a:r>
              <a:rPr lang="es-ES" dirty="0">
                <a:solidFill>
                  <a:srgbClr val="FF0000"/>
                </a:solidFill>
              </a:rPr>
              <a:t>multiplicidad</a:t>
            </a:r>
            <a:r>
              <a:rPr lang="es-ES" dirty="0"/>
              <a:t> parecido a las relaciones en el diagrama </a:t>
            </a:r>
            <a:r>
              <a:rPr lang="es-ES" i="1" dirty="0"/>
              <a:t>Entidad/Relación</a:t>
            </a:r>
          </a:p>
          <a:p>
            <a:pPr algn="just"/>
            <a:r>
              <a:rPr lang="es-ES" dirty="0"/>
              <a:t>Las relaciones se representan mediante líneas y flechas. Normalmente son bidireccionales aunque también pueden ser en una sola dirección.</a:t>
            </a:r>
          </a:p>
          <a:p>
            <a:pPr algn="just"/>
            <a:r>
              <a:rPr lang="es-ES" dirty="0"/>
              <a:t>Existen tres tipos de relaciones:</a:t>
            </a:r>
          </a:p>
          <a:p>
            <a:pPr lvl="1" algn="just"/>
            <a:r>
              <a:rPr lang="es-ES" b="1" dirty="0"/>
              <a:t>Herencia</a:t>
            </a:r>
          </a:p>
          <a:p>
            <a:pPr lvl="1" algn="just"/>
            <a:r>
              <a:rPr lang="es-ES" b="1" dirty="0"/>
              <a:t>Composición</a:t>
            </a:r>
          </a:p>
          <a:p>
            <a:pPr lvl="1" algn="just"/>
            <a:r>
              <a:rPr lang="es-ES" b="1" dirty="0"/>
              <a:t>Agregación</a:t>
            </a:r>
          </a:p>
        </p:txBody>
      </p:sp>
    </p:spTree>
    <p:extLst>
      <p:ext uri="{BB962C8B-B14F-4D97-AF65-F5344CB8AC3E}">
        <p14:creationId xmlns:p14="http://schemas.microsoft.com/office/powerpoint/2010/main" val="795484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dirty="0"/>
              <a:t>2 – Diagramas de clases. Multiplicidad o Cardinalidad</a:t>
            </a:r>
          </a:p>
        </p:txBody>
      </p:sp>
      <p:sp>
        <p:nvSpPr>
          <p:cNvPr id="14" name="Marcador de posición de contenido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algn="just"/>
            <a:r>
              <a:rPr lang="es-ES" dirty="0"/>
              <a:t>Las relaciones tienen </a:t>
            </a:r>
            <a:r>
              <a:rPr lang="es-ES" dirty="0">
                <a:solidFill>
                  <a:srgbClr val="FF0000"/>
                </a:solidFill>
              </a:rPr>
              <a:t>multiplicidad</a:t>
            </a:r>
            <a:r>
              <a:rPr lang="es-ES" dirty="0"/>
              <a:t> (o cardinalidad), representa cuántos objetos de una clase se relacionan con otra.</a:t>
            </a:r>
          </a:p>
        </p:txBody>
      </p:sp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90C2606B-6477-4CC6-9A6C-652FC320A3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1766187"/>
              </p:ext>
            </p:extLst>
          </p:nvPr>
        </p:nvGraphicFramePr>
        <p:xfrm>
          <a:off x="2030476" y="3581082"/>
          <a:ext cx="8128000" cy="259588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1162354030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10850191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Notación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Cardinalidad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03712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0..1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Cero o una vez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84660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Uno y solo uno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02697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*    (0..*)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De cero a varias veces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63539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1..*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De una a varias veces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47901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M..N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De M a N veces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96200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Exactamente N veces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40956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07440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01FE89A-C661-4460-B541-E067AAF5C3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2 – Diagramas de clases. Multiplicidad o Cardinalidad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F2CB543-1782-4C47-9BE1-5525D82762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0160" y="2190749"/>
            <a:ext cx="4223995" cy="3986213"/>
          </a:xfrm>
        </p:spPr>
        <p:txBody>
          <a:bodyPr/>
          <a:lstStyle/>
          <a:p>
            <a:r>
              <a:rPr lang="es-ES" dirty="0"/>
              <a:t>Ejemplo de relación entre clases (También llamado </a:t>
            </a:r>
            <a:r>
              <a:rPr lang="es-ES" dirty="0">
                <a:solidFill>
                  <a:srgbClr val="FF0000"/>
                </a:solidFill>
              </a:rPr>
              <a:t>asociación</a:t>
            </a:r>
            <a:r>
              <a:rPr lang="es-ES" dirty="0"/>
              <a:t>)</a:t>
            </a:r>
          </a:p>
        </p:txBody>
      </p:sp>
      <p:pic>
        <p:nvPicPr>
          <p:cNvPr id="4" name="Picture 8" descr="https://i.gyazo.com/b2c11a02b85cd765b01bd102b6d1c4df.png">
            <a:extLst>
              <a:ext uri="{FF2B5EF4-FFF2-40B4-BE49-F238E27FC236}">
                <a16:creationId xmlns:a16="http://schemas.microsoft.com/office/drawing/2014/main" id="{423C19D3-E117-4BBE-A7E6-6EE9DF3684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8213" y="2362582"/>
            <a:ext cx="4981575" cy="4029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6634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dirty="0"/>
              <a:t>1 - UML: Modelo</a:t>
            </a:r>
          </a:p>
        </p:txBody>
      </p:sp>
      <p:sp>
        <p:nvSpPr>
          <p:cNvPr id="14" name="Marcador de posición de contenido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algn="just" rtl="0"/>
            <a:r>
              <a:rPr lang="es-ES" b="1" i="1" dirty="0">
                <a:solidFill>
                  <a:srgbClr val="FF0000"/>
                </a:solidFill>
              </a:rPr>
              <a:t>Modelo: </a:t>
            </a:r>
            <a:r>
              <a:rPr lang="es-ES" dirty="0"/>
              <a:t>un modelo es una representación abstracta de una especificación, diseño o componente de un sistema. Su objetivo es expresar la esencia de lo que se está trabajando sin entrar en detalles innecesarios. </a:t>
            </a:r>
          </a:p>
          <a:p>
            <a:pPr algn="just" rtl="0"/>
            <a:r>
              <a:rPr lang="es-ES" dirty="0"/>
              <a:t>Ejemplos: diagramas de flujo, diagramas entidad relación, etc.</a:t>
            </a:r>
          </a:p>
          <a:p>
            <a:pPr algn="just" rtl="0"/>
            <a:r>
              <a:rPr lang="es-ES" dirty="0"/>
              <a:t>Un modelo tiene que tener un significado preciso y bien definido, por ello es necesario la existencia de un estándar global de modelado.</a:t>
            </a:r>
          </a:p>
          <a:p>
            <a:pPr algn="just" rtl="0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40355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dirty="0"/>
              <a:t>2 – Diagramas de clases. Multiplicidad o Cardinalidad</a:t>
            </a:r>
          </a:p>
        </p:txBody>
      </p:sp>
      <p:sp>
        <p:nvSpPr>
          <p:cNvPr id="14" name="Marcador de posición de contenido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algn="just"/>
            <a:r>
              <a:rPr lang="es-ES" dirty="0"/>
              <a:t>Una clase puede estar relacionada consigo misma</a:t>
            </a:r>
          </a:p>
          <a:p>
            <a:pPr algn="just"/>
            <a:endParaRPr lang="es-ES" dirty="0"/>
          </a:p>
        </p:txBody>
      </p:sp>
      <p:pic>
        <p:nvPicPr>
          <p:cNvPr id="3074" name="Picture 2" descr="https://i.gyazo.com/437cdf1457e13236249cacf3a3f039ed.png">
            <a:extLst>
              <a:ext uri="{FF2B5EF4-FFF2-40B4-BE49-F238E27FC236}">
                <a16:creationId xmlns:a16="http://schemas.microsoft.com/office/drawing/2014/main" id="{F1C7D9DA-8D6E-4D66-A5DE-B342B5920E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6525" y="3070017"/>
            <a:ext cx="3975902" cy="3321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6628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DEE4104-0E54-477B-94AB-50FBEB35E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2 – Diagramas de clases. Multiplicidad o Cardinalidad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ACD25F3-0872-471C-9215-F67CBC0A56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EJERCICIO: Tenemos 3 clases. Alumno, Profesor y Módulo. Realizar las relaciones Alumno-Módulo y Profesor-Módulo teniendo en cuenta que:</a:t>
            </a:r>
          </a:p>
          <a:p>
            <a:pPr lvl="1"/>
            <a:r>
              <a:rPr lang="es-ES" dirty="0"/>
              <a:t>Alumno tiene los atributos: nombre, email e </a:t>
            </a:r>
            <a:r>
              <a:rPr lang="es-ES" dirty="0" err="1"/>
              <a:t>idalumno</a:t>
            </a:r>
            <a:r>
              <a:rPr lang="es-ES" dirty="0"/>
              <a:t>, y el método </a:t>
            </a:r>
            <a:r>
              <a:rPr lang="es-ES" dirty="0" err="1"/>
              <a:t>getEmail</a:t>
            </a:r>
            <a:r>
              <a:rPr lang="es-ES" dirty="0"/>
              <a:t>()</a:t>
            </a:r>
          </a:p>
          <a:p>
            <a:pPr lvl="1"/>
            <a:r>
              <a:rPr lang="es-ES" dirty="0"/>
              <a:t>Profesor tiene los atributos: nombre, email e </a:t>
            </a:r>
            <a:r>
              <a:rPr lang="es-ES" dirty="0" err="1"/>
              <a:t>idprofesor</a:t>
            </a:r>
            <a:r>
              <a:rPr lang="es-ES" dirty="0"/>
              <a:t>, y el método </a:t>
            </a:r>
            <a:r>
              <a:rPr lang="es-ES" dirty="0" err="1"/>
              <a:t>método</a:t>
            </a:r>
            <a:r>
              <a:rPr lang="es-ES" dirty="0"/>
              <a:t> </a:t>
            </a:r>
            <a:r>
              <a:rPr lang="es-ES" dirty="0" err="1"/>
              <a:t>getEmail</a:t>
            </a:r>
            <a:r>
              <a:rPr lang="es-ES" dirty="0"/>
              <a:t>()</a:t>
            </a:r>
          </a:p>
          <a:p>
            <a:pPr lvl="1"/>
            <a:r>
              <a:rPr lang="es-ES" dirty="0"/>
              <a:t>Módulo tiene los atributos: nombre y </a:t>
            </a:r>
            <a:r>
              <a:rPr lang="es-ES" dirty="0" err="1"/>
              <a:t>duracion</a:t>
            </a:r>
            <a:r>
              <a:rPr lang="es-ES" dirty="0"/>
              <a:t>, y el método </a:t>
            </a:r>
            <a:r>
              <a:rPr lang="es-ES" dirty="0" err="1"/>
              <a:t>setDuracion</a:t>
            </a:r>
            <a:r>
              <a:rPr lang="es-ES" dirty="0"/>
              <a:t>()</a:t>
            </a:r>
          </a:p>
          <a:p>
            <a:pPr lvl="1"/>
            <a:r>
              <a:rPr lang="es-ES" dirty="0"/>
              <a:t>Un alumno puede matricularse en uno o más módulos y un módulo puede tener ningún o varios alumnos.</a:t>
            </a:r>
          </a:p>
          <a:p>
            <a:pPr lvl="1"/>
            <a:r>
              <a:rPr lang="es-ES" dirty="0"/>
              <a:t>Un profesor puede impartir a uno o varios módulos y cada módulo tiene solo un profesor.</a:t>
            </a:r>
          </a:p>
        </p:txBody>
      </p:sp>
    </p:spTree>
    <p:extLst>
      <p:ext uri="{BB962C8B-B14F-4D97-AF65-F5344CB8AC3E}">
        <p14:creationId xmlns:p14="http://schemas.microsoft.com/office/powerpoint/2010/main" val="3889273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dirty="0"/>
              <a:t>2 – Diagramas de clases. Herencia</a:t>
            </a:r>
          </a:p>
        </p:txBody>
      </p:sp>
      <p:sp>
        <p:nvSpPr>
          <p:cNvPr id="14" name="Marcador de posición de contenido 2"/>
          <p:cNvSpPr>
            <a:spLocks noGrp="1"/>
          </p:cNvSpPr>
          <p:nvPr>
            <p:ph idx="1"/>
          </p:nvPr>
        </p:nvSpPr>
        <p:spPr>
          <a:xfrm>
            <a:off x="1280160" y="2190749"/>
            <a:ext cx="9628632" cy="4200908"/>
          </a:xfrm>
        </p:spPr>
        <p:txBody>
          <a:bodyPr rtlCol="0">
            <a:normAutofit/>
          </a:bodyPr>
          <a:lstStyle/>
          <a:p>
            <a:pPr algn="just"/>
            <a:r>
              <a:rPr lang="es-ES" dirty="0"/>
              <a:t>La </a:t>
            </a:r>
            <a:r>
              <a:rPr lang="es-ES" dirty="0">
                <a:solidFill>
                  <a:srgbClr val="FF0000"/>
                </a:solidFill>
              </a:rPr>
              <a:t>herencia</a:t>
            </a:r>
            <a:r>
              <a:rPr lang="es-ES" dirty="0"/>
              <a:t> nos permite crear versiones extendidas de y especializadas de clases. La subclase puede usar los métodos propios de ella y también los métodos de la superclase</a:t>
            </a:r>
          </a:p>
          <a:p>
            <a:pPr algn="just"/>
            <a:r>
              <a:rPr lang="es-ES" dirty="0"/>
              <a:t>Cuando nos referimos a una clase siempre nos referimos a la clase más especializada.  </a:t>
            </a:r>
          </a:p>
          <a:p>
            <a:pPr algn="just"/>
            <a:r>
              <a:rPr lang="es-ES" dirty="0"/>
              <a:t>Una clase puede tener varias especializaciones, es decir, una superclase puede tener varias subclases.</a:t>
            </a:r>
          </a:p>
          <a:p>
            <a:pPr algn="just"/>
            <a:r>
              <a:rPr lang="es-ES" dirty="0"/>
              <a:t>También puede ser que una subclase dependa de varias superclases, en este caso se dice que es de </a:t>
            </a:r>
            <a:r>
              <a:rPr lang="es-ES" i="1" dirty="0"/>
              <a:t>herencia múltiple</a:t>
            </a:r>
            <a:r>
              <a:rPr lang="es-ES" dirty="0"/>
              <a:t>, de lo contrario se dice que es de </a:t>
            </a:r>
            <a:r>
              <a:rPr lang="es-ES" i="1" dirty="0"/>
              <a:t>herencia simple</a:t>
            </a:r>
          </a:p>
        </p:txBody>
      </p:sp>
    </p:spTree>
    <p:extLst>
      <p:ext uri="{BB962C8B-B14F-4D97-AF65-F5344CB8AC3E}">
        <p14:creationId xmlns:p14="http://schemas.microsoft.com/office/powerpoint/2010/main" val="1924559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9FA757A-AA85-4111-A6A3-0445C3D8FC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2 – Diagramas de clases. Herencia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3E82C2D-CE73-408C-851B-CA5F7CC467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0160" y="2190749"/>
            <a:ext cx="5404725" cy="3986213"/>
          </a:xfrm>
        </p:spPr>
        <p:txBody>
          <a:bodyPr/>
          <a:lstStyle/>
          <a:p>
            <a:r>
              <a:rPr lang="es-ES" dirty="0"/>
              <a:t>Las herencias se representan con una flecha de punta hueca que viaja de la subclase a la superclase.</a:t>
            </a:r>
          </a:p>
          <a:p>
            <a:r>
              <a:rPr lang="es-ES" dirty="0"/>
              <a:t>Observa que las herencias </a:t>
            </a:r>
            <a:r>
              <a:rPr lang="es-ES" b="1" dirty="0"/>
              <a:t>no</a:t>
            </a:r>
            <a:r>
              <a:rPr lang="es-ES" dirty="0"/>
              <a:t> tienen cardinalidad</a:t>
            </a:r>
          </a:p>
        </p:txBody>
      </p:sp>
      <p:pic>
        <p:nvPicPr>
          <p:cNvPr id="5124" name="Picture 4" descr="https://i.gyazo.com/0a072c1dfc1f4bfd642767a97b1b8ee9.png">
            <a:extLst>
              <a:ext uri="{FF2B5EF4-FFF2-40B4-BE49-F238E27FC236}">
                <a16:creationId xmlns:a16="http://schemas.microsoft.com/office/drawing/2014/main" id="{AC62E14B-5EED-4145-81F2-42EE77F5F7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6326" y="2190749"/>
            <a:ext cx="2000250" cy="432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1805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B3E497-D65D-4D7A-9160-10A5F57B8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2 – Diagramas de clases. Herencia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B22991F-E941-4A74-BC51-4B7345AB83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EJERCICIO: Realiza una generalización de las clases Alumno y Profesor del ejercicio anterior a la clase Persona. La clase Persona tiene los atributos nombre y email de las subclases y el método </a:t>
            </a:r>
            <a:r>
              <a:rPr lang="es-ES" dirty="0" err="1"/>
              <a:t>getEmail</a:t>
            </a:r>
            <a:r>
              <a:rPr lang="es-ES" dirty="0"/>
              <a:t>()</a:t>
            </a:r>
          </a:p>
        </p:txBody>
      </p:sp>
      <p:pic>
        <p:nvPicPr>
          <p:cNvPr id="6146" name="Picture 2" descr="https://i.gyazo.com/b35ab7bd72276076d704aeb182293d81.png">
            <a:extLst>
              <a:ext uri="{FF2B5EF4-FFF2-40B4-BE49-F238E27FC236}">
                <a16:creationId xmlns:a16="http://schemas.microsoft.com/office/drawing/2014/main" id="{FA0C4593-B19F-4EB9-B4E0-2C32E32211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6029" y="3281402"/>
            <a:ext cx="4699941" cy="3110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2955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30E16C-DE78-4B4B-993A-A8978F1DD9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2 – Diagramas de clases. Agregación y Composición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5794087-993B-42DE-86CE-1E8F272438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s-ES" dirty="0"/>
              <a:t>A veces una clase existe como conjunto de otras. Por ejemplo, una banda de música es el conjunto de los músicos. Este tipo de relaciones se clasifican en dos grupos: agregaciones y composiciones.</a:t>
            </a:r>
          </a:p>
          <a:p>
            <a:pPr algn="just"/>
            <a:r>
              <a:rPr lang="es-ES" dirty="0"/>
              <a:t>Las relaciones de agregación y composición son relaciones “</a:t>
            </a:r>
            <a:r>
              <a:rPr lang="es-ES" dirty="0">
                <a:solidFill>
                  <a:srgbClr val="FF0000"/>
                </a:solidFill>
              </a:rPr>
              <a:t>todo-parte</a:t>
            </a:r>
            <a:r>
              <a:rPr lang="es-ES" dirty="0"/>
              <a:t>” o también pueden resumirse como relaciones “pertenece a”, “tiene un”, “es parte de”, etc.</a:t>
            </a:r>
          </a:p>
          <a:p>
            <a:pPr algn="just"/>
            <a:r>
              <a:rPr lang="es-ES" dirty="0"/>
              <a:t>Ambas relaciones son del tipo “contenedor-contenido” y se programan de forma muy similar, luego la diferencia entre ellas es principalmente conceptual.</a:t>
            </a:r>
          </a:p>
          <a:p>
            <a:pPr algn="just"/>
            <a:endParaRPr lang="es-ES" dirty="0"/>
          </a:p>
          <a:p>
            <a:pPr algn="just"/>
            <a:endParaRPr lang="es-ES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74269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30E16C-DE78-4B4B-993A-A8978F1DD9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2 – Diagramas de clases. Agregación y Composición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5794087-993B-42DE-86CE-1E8F272438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s-ES" b="1" dirty="0">
                <a:solidFill>
                  <a:srgbClr val="FF0000"/>
                </a:solidFill>
              </a:rPr>
              <a:t>Agregación:</a:t>
            </a:r>
            <a:r>
              <a:rPr lang="es-ES" b="1" dirty="0"/>
              <a:t> </a:t>
            </a:r>
            <a:r>
              <a:rPr lang="es-ES" dirty="0"/>
              <a:t>en las agregaciones no hay relación entre los tiempos de vida del contenedor y de los contenidos. Los contenidos pueden seguir existiendo si se elimina el contenedor y no son propiedad suya. EJ: un banda de música (contenedor) y los músicos (contenido). Si se elimina la banda de música los músicos siguen existiendo.</a:t>
            </a:r>
          </a:p>
          <a:p>
            <a:pPr algn="just"/>
            <a:r>
              <a:rPr lang="es-ES" b="1" dirty="0">
                <a:solidFill>
                  <a:srgbClr val="FF0000"/>
                </a:solidFill>
              </a:rPr>
              <a:t>Composición: </a:t>
            </a:r>
            <a:r>
              <a:rPr lang="es-ES" dirty="0"/>
              <a:t>la vida de los contenidos depende directamente de la del contenedor. Si se elimina el contenedor, también se eliminan los contenidos. EJ: un edificio (contenedor) es un conjunto de habitaciones (contenido). Si se elimina el edificio, no tiene sentido que sigan existiendo las habitaciones.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37626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30E16C-DE78-4B4B-993A-A8978F1DD9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2 – Diagramas de clases. Agregación y Composición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5794087-993B-42DE-86CE-1E8F272438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0160" y="2190749"/>
            <a:ext cx="4126341" cy="3986213"/>
          </a:xfrm>
        </p:spPr>
        <p:txBody>
          <a:bodyPr/>
          <a:lstStyle/>
          <a:p>
            <a:r>
              <a:rPr lang="es-ES" dirty="0"/>
              <a:t>Las agregaciones y composiciones se representan de la siguiente manera: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s-ES" dirty="0"/>
              <a:t>Un rombo en el lado de la clase contenedora.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s-ES" dirty="0"/>
              <a:t>Se utiliza un rombo hueco para las agregaciones y un rombo negro para las composiciones.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s-ES" dirty="0"/>
              <a:t>Ambas tienen multiplicidad</a:t>
            </a:r>
          </a:p>
        </p:txBody>
      </p:sp>
      <p:pic>
        <p:nvPicPr>
          <p:cNvPr id="3076" name="Picture 4" descr="https://i.gyazo.com/db0529693dcf9f9f18b7aa2eb5c2dea4.png">
            <a:extLst>
              <a:ext uri="{FF2B5EF4-FFF2-40B4-BE49-F238E27FC236}">
                <a16:creationId xmlns:a16="http://schemas.microsoft.com/office/drawing/2014/main" id="{4CE25795-1AD3-487A-BA18-76C910D706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6328" y="2443162"/>
            <a:ext cx="5114925" cy="373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2324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30E16C-DE78-4B4B-993A-A8978F1DD9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2 – Diagramas de clases. Agregación y Composición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5794087-993B-42DE-86CE-1E8F272438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0160" y="2190749"/>
            <a:ext cx="9628632" cy="3986213"/>
          </a:xfrm>
        </p:spPr>
        <p:txBody>
          <a:bodyPr/>
          <a:lstStyle/>
          <a:p>
            <a:r>
              <a:rPr lang="es-ES" dirty="0"/>
              <a:t>Como se ha dicho antes la diferencia entre ambas es conceptual, es decir, solo nos sirve para saber el ciclo de vida de las clases involucradas.</a:t>
            </a:r>
          </a:p>
          <a:p>
            <a:r>
              <a:rPr lang="es-ES" dirty="0"/>
              <a:t>La programación en ambos casos se suele tratar de la misma manera para ambas. La clase contenedora tiene un atributo del tipo el objeto de la clase contenida.</a:t>
            </a:r>
          </a:p>
          <a:p>
            <a:r>
              <a:rPr lang="es-ES" dirty="0"/>
              <a:t>En este ejemplo cada Persona puede tener 0 o 1 mascota.</a:t>
            </a:r>
          </a:p>
        </p:txBody>
      </p:sp>
      <p:pic>
        <p:nvPicPr>
          <p:cNvPr id="2054" name="Picture 6" descr="https://i.gyazo.com/b559009dd3c92af0a7b1892f81fc6eb0.png">
            <a:extLst>
              <a:ext uri="{FF2B5EF4-FFF2-40B4-BE49-F238E27FC236}">
                <a16:creationId xmlns:a16="http://schemas.microsoft.com/office/drawing/2014/main" id="{5E73A546-21A0-4500-883A-5C52FA72B0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7026" y="4696207"/>
            <a:ext cx="4914900" cy="1695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6968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30E16C-DE78-4B4B-993A-A8978F1DD9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2 – Diagramas de clases. Agregación y Composición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5794087-993B-42DE-86CE-1E8F272438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0160" y="2190749"/>
            <a:ext cx="9628632" cy="1238251"/>
          </a:xfrm>
        </p:spPr>
        <p:txBody>
          <a:bodyPr/>
          <a:lstStyle/>
          <a:p>
            <a:r>
              <a:rPr lang="es-ES" dirty="0"/>
              <a:t>Cuando la relación es de uno a varios (1..*) o de cero a varios (0..*) entonces los objetos contenidos se suelen inicializar en un Array o Lista en la clase contenedora.</a:t>
            </a:r>
          </a:p>
        </p:txBody>
      </p:sp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id="{F493814F-D63D-45A3-9F3C-A189FCEF1D0E}"/>
              </a:ext>
            </a:extLst>
          </p:cNvPr>
          <p:cNvSpPr txBox="1">
            <a:spLocks/>
          </p:cNvSpPr>
          <p:nvPr/>
        </p:nvSpPr>
        <p:spPr>
          <a:xfrm>
            <a:off x="2730475" y="3791293"/>
            <a:ext cx="2542860" cy="27232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q"/>
            </a:pPr>
            <a:r>
              <a:rPr lang="es-ES" dirty="0"/>
              <a:t>Relación 0..1</a:t>
            </a:r>
          </a:p>
          <a:p>
            <a:pPr>
              <a:buFont typeface="Wingdings" panose="05000000000000000000" pitchFamily="2" charset="2"/>
              <a:buChar char="q"/>
            </a:pPr>
            <a:endParaRPr lang="es-ES" dirty="0"/>
          </a:p>
          <a:p>
            <a:pPr>
              <a:buFont typeface="Wingdings" panose="05000000000000000000" pitchFamily="2" charset="2"/>
              <a:buChar char="q"/>
            </a:pPr>
            <a:endParaRPr lang="es-ES" dirty="0"/>
          </a:p>
          <a:p>
            <a:pPr>
              <a:buFont typeface="Wingdings" panose="05000000000000000000" pitchFamily="2" charset="2"/>
              <a:buChar char="q"/>
            </a:pPr>
            <a:r>
              <a:rPr lang="es-ES" dirty="0"/>
              <a:t>Relación 0..*</a:t>
            </a:r>
          </a:p>
          <a:p>
            <a:endParaRPr lang="es-ES" dirty="0"/>
          </a:p>
        </p:txBody>
      </p:sp>
      <p:pic>
        <p:nvPicPr>
          <p:cNvPr id="5124" name="Picture 4" descr="https://i.gyazo.com/4a76b9657b4809a4c0d05ed76eaf48fb.png">
            <a:extLst>
              <a:ext uri="{FF2B5EF4-FFF2-40B4-BE49-F238E27FC236}">
                <a16:creationId xmlns:a16="http://schemas.microsoft.com/office/drawing/2014/main" id="{9E334E59-BCE5-4EE1-9792-C16798F162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6406" y="3199818"/>
            <a:ext cx="5076825" cy="331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2520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7A90A7-7F14-4AF9-B455-E403BBBD00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1 - UML: Definición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490D428-2237-441C-A548-D24CAD751E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s-ES" dirty="0"/>
              <a:t>El </a:t>
            </a:r>
            <a:r>
              <a:rPr lang="es-ES" b="1" i="1" dirty="0">
                <a:solidFill>
                  <a:srgbClr val="FF0000"/>
                </a:solidFill>
              </a:rPr>
              <a:t>UML </a:t>
            </a:r>
            <a:r>
              <a:rPr lang="es-ES" dirty="0"/>
              <a:t>(</a:t>
            </a:r>
            <a:r>
              <a:rPr lang="es-ES" dirty="0" err="1"/>
              <a:t>Unified</a:t>
            </a:r>
            <a:r>
              <a:rPr lang="es-ES" dirty="0"/>
              <a:t> </a:t>
            </a:r>
            <a:r>
              <a:rPr lang="es-ES" dirty="0" err="1"/>
              <a:t>Modeling</a:t>
            </a:r>
            <a:r>
              <a:rPr lang="es-ES" dirty="0"/>
              <a:t> </a:t>
            </a:r>
            <a:r>
              <a:rPr lang="es-ES" dirty="0" err="1"/>
              <a:t>Languaje</a:t>
            </a:r>
            <a:r>
              <a:rPr lang="es-ES" dirty="0"/>
              <a:t> o Lenguaje Unificado de Modelado) es un conjunto de herramientas que permite modelar, construir y documentar los elementos que forman un sistema software orientado a objeto</a:t>
            </a:r>
          </a:p>
          <a:p>
            <a:r>
              <a:rPr lang="es-ES" dirty="0"/>
              <a:t>UML permite a los desarrolladores y desarrolladoras visualizar el producto de su trabajo en esquemas o diagramas estandarizados denominados </a:t>
            </a:r>
            <a:r>
              <a:rPr lang="es-ES" dirty="0">
                <a:solidFill>
                  <a:srgbClr val="FF0000"/>
                </a:solidFill>
              </a:rPr>
              <a:t>modelos</a:t>
            </a:r>
            <a:r>
              <a:rPr lang="es-ES" dirty="0"/>
              <a:t> que representan el sistema desde diferentes perspectivas.</a:t>
            </a:r>
          </a:p>
          <a:p>
            <a:r>
              <a:rPr lang="es-ES" dirty="0"/>
              <a:t>¿Por qué es útil?</a:t>
            </a:r>
          </a:p>
          <a:p>
            <a:pPr lvl="1"/>
            <a:r>
              <a:rPr lang="es-ES" dirty="0"/>
              <a:t>Facilita la comunicación</a:t>
            </a:r>
          </a:p>
          <a:p>
            <a:pPr lvl="1"/>
            <a:r>
              <a:rPr lang="es-ES" dirty="0"/>
              <a:t>Genera documentación</a:t>
            </a:r>
          </a:p>
          <a:p>
            <a:pPr lvl="1"/>
            <a:r>
              <a:rPr lang="es-ES" dirty="0"/>
              <a:t>Ingeniería directa e inversa</a:t>
            </a:r>
          </a:p>
          <a:p>
            <a:pPr lvl="1"/>
            <a:r>
              <a:rPr lang="es-ES" dirty="0"/>
              <a:t>No existen alternativas</a:t>
            </a:r>
          </a:p>
        </p:txBody>
      </p:sp>
    </p:spTree>
    <p:extLst>
      <p:ext uri="{BB962C8B-B14F-4D97-AF65-F5344CB8AC3E}">
        <p14:creationId xmlns:p14="http://schemas.microsoft.com/office/powerpoint/2010/main" val="2857985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6AB729-4F52-4DC9-A139-BAC6706BE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2 – Diagramas de clases. Agregación y Composición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46CDA35-36AE-42C4-A85E-609C9F2582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dirty="0"/>
              <a:t>EJERCICIO: Decidir si las siguientes relaciones son Agregaciones o Composiciones y realizar un esquema con la multiplicidad</a:t>
            </a:r>
          </a:p>
          <a:p>
            <a:pPr marL="457200" indent="-457200">
              <a:buFont typeface="+mj-lt"/>
              <a:buAutoNum type="alphaLcParenR"/>
            </a:pPr>
            <a:r>
              <a:rPr lang="es-ES" dirty="0"/>
              <a:t>Libro-Pagina</a:t>
            </a:r>
          </a:p>
          <a:p>
            <a:pPr marL="457200" indent="-457200">
              <a:buFont typeface="+mj-lt"/>
              <a:buAutoNum type="alphaLcParenR"/>
            </a:pPr>
            <a:endParaRPr lang="es-ES" dirty="0"/>
          </a:p>
          <a:p>
            <a:pPr marL="457200" indent="-457200">
              <a:buFont typeface="+mj-lt"/>
              <a:buAutoNum type="alphaLcParenR"/>
            </a:pPr>
            <a:r>
              <a:rPr lang="es-ES" dirty="0"/>
              <a:t>Coche-Motor</a:t>
            </a:r>
          </a:p>
          <a:p>
            <a:pPr marL="457200" indent="-457200">
              <a:buFont typeface="+mj-lt"/>
              <a:buAutoNum type="alphaLcParenR"/>
            </a:pPr>
            <a:endParaRPr lang="es-ES" dirty="0"/>
          </a:p>
          <a:p>
            <a:pPr marL="457200" indent="-457200">
              <a:buFont typeface="+mj-lt"/>
              <a:buAutoNum type="alphaLcParenR"/>
            </a:pPr>
            <a:r>
              <a:rPr lang="es-ES" dirty="0" err="1"/>
              <a:t>Pelicula</a:t>
            </a:r>
            <a:r>
              <a:rPr lang="es-ES" dirty="0"/>
              <a:t>-Personaje</a:t>
            </a:r>
          </a:p>
          <a:p>
            <a:pPr marL="0" indent="0">
              <a:buNone/>
            </a:pPr>
            <a:endParaRPr lang="es-ES" dirty="0"/>
          </a:p>
          <a:p>
            <a:pPr marL="457200" indent="-457200">
              <a:buFont typeface="+mj-lt"/>
              <a:buAutoNum type="alphaLcParenR"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85577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30E16C-DE78-4B4B-993A-A8978F1DD9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2 – Diagramas de clases. Agregación, Composición y Asociación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5794087-993B-42DE-86CE-1E8F272438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0160" y="2190749"/>
            <a:ext cx="4925331" cy="3986213"/>
          </a:xfrm>
        </p:spPr>
        <p:txBody>
          <a:bodyPr/>
          <a:lstStyle/>
          <a:p>
            <a:pPr algn="just"/>
            <a:r>
              <a:rPr lang="es-ES" dirty="0"/>
              <a:t>La relación más sencilla es la </a:t>
            </a:r>
            <a:r>
              <a:rPr lang="es-ES" dirty="0">
                <a:solidFill>
                  <a:srgbClr val="FF0000"/>
                </a:solidFill>
              </a:rPr>
              <a:t>asociación. </a:t>
            </a:r>
            <a:r>
              <a:rPr lang="es-ES" dirty="0"/>
              <a:t>La relación Tutor-Clase consiste en que cada Tutor </a:t>
            </a:r>
            <a:r>
              <a:rPr lang="es-ES" i="1" dirty="0"/>
              <a:t>tiene</a:t>
            </a:r>
            <a:r>
              <a:rPr lang="es-ES" dirty="0"/>
              <a:t> una Clase y cada Clase </a:t>
            </a:r>
            <a:r>
              <a:rPr lang="es-ES" i="1" dirty="0"/>
              <a:t>tiene </a:t>
            </a:r>
            <a:r>
              <a:rPr lang="es-ES" dirty="0"/>
              <a:t>un Tutor. </a:t>
            </a:r>
          </a:p>
          <a:p>
            <a:pPr algn="just"/>
            <a:r>
              <a:rPr lang="es-ES" dirty="0"/>
              <a:t>Por tanto las asociaciones se pueden pensar como un agregación en los dos sentidos. </a:t>
            </a:r>
          </a:p>
          <a:p>
            <a:pPr algn="just"/>
            <a:r>
              <a:rPr lang="es-ES" dirty="0"/>
              <a:t>O al contrario, una agregación no es más que una asociación en un solo sentido.</a:t>
            </a:r>
          </a:p>
        </p:txBody>
      </p:sp>
      <p:pic>
        <p:nvPicPr>
          <p:cNvPr id="4100" name="Picture 4" descr="https://i.gyazo.com/a280c6ba59be72cc35312f87a42fb9cd.png">
            <a:extLst>
              <a:ext uri="{FF2B5EF4-FFF2-40B4-BE49-F238E27FC236}">
                <a16:creationId xmlns:a16="http://schemas.microsoft.com/office/drawing/2014/main" id="{5F381F30-DF26-46A9-8C31-76C1633373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6769" y="2543175"/>
            <a:ext cx="4657725" cy="177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2238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51A8A9E-7964-47E4-A3F3-0E0ECD3CB6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2 – Diagramas de clases. Clase de Asociación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F30A421-FD3A-4A5B-BCD2-CC4EDF38D3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0160" y="2190749"/>
            <a:ext cx="4738900" cy="3986213"/>
          </a:xfrm>
        </p:spPr>
        <p:txBody>
          <a:bodyPr/>
          <a:lstStyle/>
          <a:p>
            <a:r>
              <a:rPr lang="es-ES" dirty="0"/>
              <a:t>A veces una relación de clases puede tener atributos que no son propios de ninguna de las clases, sino de la relación. Cuando esto ocurre se utiliza una </a:t>
            </a:r>
            <a:r>
              <a:rPr lang="es-ES" dirty="0">
                <a:solidFill>
                  <a:srgbClr val="FF0000"/>
                </a:solidFill>
              </a:rPr>
              <a:t>Clase de Asociación</a:t>
            </a:r>
            <a:r>
              <a:rPr lang="es-ES" dirty="0"/>
              <a:t> (</a:t>
            </a:r>
            <a:r>
              <a:rPr lang="es-ES" dirty="0" err="1"/>
              <a:t>Association</a:t>
            </a:r>
            <a:r>
              <a:rPr lang="es-ES" dirty="0"/>
              <a:t> </a:t>
            </a:r>
            <a:r>
              <a:rPr lang="es-ES" dirty="0" err="1"/>
              <a:t>Class</a:t>
            </a:r>
            <a:r>
              <a:rPr lang="es-ES" dirty="0"/>
              <a:t>).</a:t>
            </a:r>
          </a:p>
          <a:p>
            <a:r>
              <a:rPr lang="es-ES" dirty="0"/>
              <a:t>La clase de asociación reúne los atributos pertenecientes a la relación de una manera similar a los atributos que puede tener una relación en un diagrama Entidad-Relación.</a:t>
            </a:r>
          </a:p>
        </p:txBody>
      </p:sp>
      <p:pic>
        <p:nvPicPr>
          <p:cNvPr id="1026" name="Picture 2" descr="https://i.gyazo.com/18b19f0662332b49158a577963345b92.png">
            <a:extLst>
              <a:ext uri="{FF2B5EF4-FFF2-40B4-BE49-F238E27FC236}">
                <a16:creationId xmlns:a16="http://schemas.microsoft.com/office/drawing/2014/main" id="{C81B1578-B426-4303-9A62-F549998849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476" y="2912267"/>
            <a:ext cx="5362575" cy="2543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0263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51A8A9E-7964-47E4-A3F3-0E0ECD3CB6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2 – Diagramas de clases. Clase de Asociación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F30A421-FD3A-4A5B-BCD2-CC4EDF38D3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0160" y="2190749"/>
            <a:ext cx="9628632" cy="4200908"/>
          </a:xfrm>
        </p:spPr>
        <p:txBody>
          <a:bodyPr>
            <a:normAutofit lnSpcReduction="10000"/>
          </a:bodyPr>
          <a:lstStyle/>
          <a:p>
            <a:r>
              <a:rPr lang="es-ES" dirty="0"/>
              <a:t>Podemos comparar la Clase de Asociación con una relación en una base de datos. </a:t>
            </a:r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r>
              <a:rPr lang="es-ES" dirty="0"/>
              <a:t>En la práctica las clases de asociación no son muy comunes y los atributos suelen implementarse en una de las dos clases. </a:t>
            </a:r>
          </a:p>
        </p:txBody>
      </p:sp>
      <p:pic>
        <p:nvPicPr>
          <p:cNvPr id="2050" name="Picture 2" descr="https://i.gyazo.com/18b19f0662332b49158a577963345b92.png">
            <a:extLst>
              <a:ext uri="{FF2B5EF4-FFF2-40B4-BE49-F238E27FC236}">
                <a16:creationId xmlns:a16="http://schemas.microsoft.com/office/drawing/2014/main" id="{CEF965EA-5E05-4A6F-AB4E-0A94AED2AD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917" y="2779102"/>
            <a:ext cx="5362575" cy="2543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i.gyazo.com/f9c71cc036b56c90e37957d2acd61629.png">
            <a:extLst>
              <a:ext uri="{FF2B5EF4-FFF2-40B4-BE49-F238E27FC236}">
                <a16:creationId xmlns:a16="http://schemas.microsoft.com/office/drawing/2014/main" id="{59BA209B-12FF-4F1B-B048-061499248A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5604" y="2779825"/>
            <a:ext cx="5279127" cy="2543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3424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1CC783-1880-4F05-BEC2-BE60C5C7D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2 – Diagramas de clases. Dependencia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C9D6665-9562-4DCE-880B-6D26FD2A20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Una </a:t>
            </a:r>
            <a:r>
              <a:rPr lang="es-ES" dirty="0">
                <a:solidFill>
                  <a:srgbClr val="FF0000"/>
                </a:solidFill>
              </a:rPr>
              <a:t>dependencia</a:t>
            </a:r>
            <a:r>
              <a:rPr lang="es-ES" dirty="0"/>
              <a:t> indica que una clase necesita a otra en algún momento. Ya sea porque necesita uno de sus métodos o uno de sus atributos. </a:t>
            </a:r>
          </a:p>
          <a:p>
            <a:r>
              <a:rPr lang="es-ES" dirty="0"/>
              <a:t>El siguiente diagrama se puede leer como </a:t>
            </a:r>
            <a:r>
              <a:rPr lang="es-ES" i="1" dirty="0"/>
              <a:t>“A utiliza a B”</a:t>
            </a:r>
          </a:p>
          <a:p>
            <a:endParaRPr lang="es-ES" i="1" dirty="0"/>
          </a:p>
          <a:p>
            <a:endParaRPr lang="es-ES" i="1" dirty="0"/>
          </a:p>
          <a:p>
            <a:r>
              <a:rPr lang="es-ES" dirty="0"/>
              <a:t>Es una relación débil y básicamente se utiliza para recordar que si se hace algún cambio en la B puede afectar a la clase A</a:t>
            </a:r>
          </a:p>
        </p:txBody>
      </p:sp>
      <p:pic>
        <p:nvPicPr>
          <p:cNvPr id="3074" name="Picture 2" descr="https://i.gyazo.com/c9258dc0f6b581b3c1bd882bd0f0329f.png">
            <a:extLst>
              <a:ext uri="{FF2B5EF4-FFF2-40B4-BE49-F238E27FC236}">
                <a16:creationId xmlns:a16="http://schemas.microsoft.com/office/drawing/2014/main" id="{8082728D-5E10-4431-802B-B7DE484009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2401" y="3505755"/>
            <a:ext cx="2724150" cy="87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2331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1CC783-1880-4F05-BEC2-BE60C5C7D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2 – Diagramas de clases. Dependencia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C9D6665-9562-4DCE-880B-6D26FD2A20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En este ejemplo tenemos que la clase Ecuación necesita (depende) a la clase de java </a:t>
            </a:r>
            <a:r>
              <a:rPr lang="es-ES" dirty="0" err="1"/>
              <a:t>Math</a:t>
            </a:r>
            <a:r>
              <a:rPr lang="es-ES" dirty="0"/>
              <a:t> ya que para resolver la ecuación se necesita calcular una raíz cuadrada.</a:t>
            </a:r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r>
              <a:rPr lang="es-ES" dirty="0"/>
              <a:t>Esto es útil puesto que si por ejemplo el nombre del método </a:t>
            </a:r>
            <a:r>
              <a:rPr lang="es-ES" dirty="0" err="1"/>
              <a:t>sqrt</a:t>
            </a:r>
            <a:r>
              <a:rPr lang="es-ES" dirty="0"/>
              <a:t>() cambia de nombre, tendríamos que cambiarlo también en el código de Ecuación. </a:t>
            </a:r>
          </a:p>
        </p:txBody>
      </p:sp>
      <p:pic>
        <p:nvPicPr>
          <p:cNvPr id="4098" name="Picture 2" descr="https://i.gyazo.com/718131445da6cec18d8895314503c147.png">
            <a:extLst>
              <a:ext uri="{FF2B5EF4-FFF2-40B4-BE49-F238E27FC236}">
                <a16:creationId xmlns:a16="http://schemas.microsoft.com/office/drawing/2014/main" id="{76317A60-E6A2-4678-9228-A158EE615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2263" y="3028626"/>
            <a:ext cx="4924425" cy="1724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8394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dirty="0"/>
              <a:t>1 – Tipos de Diagramas UML</a:t>
            </a:r>
          </a:p>
        </p:txBody>
      </p:sp>
      <p:sp>
        <p:nvSpPr>
          <p:cNvPr id="14" name="Marcador de posición de contenido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algn="just"/>
            <a:r>
              <a:rPr lang="es-ES" dirty="0"/>
              <a:t>UML define un </a:t>
            </a:r>
            <a:r>
              <a:rPr lang="es-ES" b="1" i="1" dirty="0">
                <a:solidFill>
                  <a:srgbClr val="FF0000"/>
                </a:solidFill>
              </a:rPr>
              <a:t>sistema</a:t>
            </a:r>
            <a:r>
              <a:rPr lang="es-ES" b="1" i="1" dirty="0"/>
              <a:t> </a:t>
            </a:r>
            <a:r>
              <a:rPr lang="es-ES" dirty="0"/>
              <a:t>como una colección de modelos que describen sus diferentes perspectivas. Los modelos se implementan en una serie de diagramas que son representaciones gráficas de una colección de elementos de modelado, a menudo dibujado como un grafo conexo de arcos (relaciones) y vértices (otros elementos del modelo).</a:t>
            </a:r>
          </a:p>
          <a:p>
            <a:pPr algn="just"/>
            <a:r>
              <a:rPr lang="es-ES" dirty="0"/>
              <a:t>Los diagramas de UML se componen de:</a:t>
            </a:r>
          </a:p>
          <a:p>
            <a:pPr lvl="1" algn="just"/>
            <a:r>
              <a:rPr lang="es-ES" dirty="0"/>
              <a:t>Estructuras: son los nodos del grafo</a:t>
            </a:r>
          </a:p>
          <a:p>
            <a:pPr lvl="1" algn="just"/>
            <a:r>
              <a:rPr lang="es-ES" dirty="0"/>
              <a:t>Relaciones: son los arcos del grafo que relacionan las estructuras</a:t>
            </a:r>
          </a:p>
          <a:p>
            <a:pPr lvl="1" algn="just"/>
            <a:r>
              <a:rPr lang="es-ES" dirty="0"/>
              <a:t>Notas: nos facilitan la comprensión del diagrama</a:t>
            </a:r>
          </a:p>
          <a:p>
            <a:pPr lvl="1" algn="just"/>
            <a:r>
              <a:rPr lang="es-ES" dirty="0"/>
              <a:t>Agrupaciones: se utilizan en proyectos grandes para facilitar su desarrollo</a:t>
            </a:r>
          </a:p>
        </p:txBody>
      </p:sp>
    </p:spTree>
    <p:extLst>
      <p:ext uri="{BB962C8B-B14F-4D97-AF65-F5344CB8AC3E}">
        <p14:creationId xmlns:p14="http://schemas.microsoft.com/office/powerpoint/2010/main" val="522721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dirty="0"/>
              <a:t>1 – Tipos de Diagramas UML</a:t>
            </a:r>
          </a:p>
        </p:txBody>
      </p:sp>
      <p:sp>
        <p:nvSpPr>
          <p:cNvPr id="14" name="Marcador de posición de contenido 2"/>
          <p:cNvSpPr>
            <a:spLocks noGrp="1"/>
          </p:cNvSpPr>
          <p:nvPr>
            <p:ph idx="1"/>
          </p:nvPr>
        </p:nvSpPr>
        <p:spPr/>
        <p:txBody>
          <a:bodyPr rtlCol="0">
            <a:normAutofit lnSpcReduction="10000"/>
          </a:bodyPr>
          <a:lstStyle/>
          <a:p>
            <a:pPr algn="just" rtl="0"/>
            <a:r>
              <a:rPr lang="es-ES" dirty="0"/>
              <a:t>Los diagramas de UML se separan en dos grandes grupos:</a:t>
            </a:r>
          </a:p>
          <a:p>
            <a:pPr algn="just"/>
            <a:r>
              <a:rPr lang="es-ES" b="1" i="1" dirty="0">
                <a:solidFill>
                  <a:srgbClr val="FF0000"/>
                </a:solidFill>
              </a:rPr>
              <a:t>Diagramas estructurales</a:t>
            </a:r>
            <a:r>
              <a:rPr lang="es-ES" dirty="0"/>
              <a:t>: representan la visión estática del sistema. Especifican clases y objetos y como se distribuyen físicamente en el sistema.</a:t>
            </a:r>
          </a:p>
          <a:p>
            <a:pPr algn="just"/>
            <a:r>
              <a:rPr lang="es-ES" b="1" i="1" dirty="0">
                <a:solidFill>
                  <a:srgbClr val="FF0000"/>
                </a:solidFill>
              </a:rPr>
              <a:t>Diagramas de comportamiento</a:t>
            </a:r>
            <a:r>
              <a:rPr lang="es-ES" dirty="0"/>
              <a:t>: muestran la conducta en tiempo de ejecución del sistema, tanto desde el punto de vista del sistema completo como de las instancias u objetos que lo integran. Dentro de este grupo están los diagramas de interacción.</a:t>
            </a:r>
          </a:p>
          <a:p>
            <a:pPr algn="just"/>
            <a:r>
              <a:rPr lang="es-ES" dirty="0"/>
              <a:t>Actualmente nos encontramos en el estándar UML 2.0. Éste describe 14 diagramas como se puede ver a continuación. Sin embargo, no hay que usarlos todos, esto dependerá de nuestra aplicación. En definitiva, solo se genera un diagrama si es necesario.</a:t>
            </a:r>
          </a:p>
        </p:txBody>
      </p:sp>
    </p:spTree>
    <p:extLst>
      <p:ext uri="{BB962C8B-B14F-4D97-AF65-F5344CB8AC3E}">
        <p14:creationId xmlns:p14="http://schemas.microsoft.com/office/powerpoint/2010/main" val="3943835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Resultado de imagen de uml types of diagrams">
            <a:extLst>
              <a:ext uri="{FF2B5EF4-FFF2-40B4-BE49-F238E27FC236}">
                <a16:creationId xmlns:a16="http://schemas.microsoft.com/office/drawing/2014/main" id="{F6A4DEC2-1C09-4F48-B155-EC0D534E76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2786" y="319596"/>
            <a:ext cx="8906428" cy="6218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0644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dirty="0"/>
              <a:t>1 – Diagramas estructurales</a:t>
            </a:r>
          </a:p>
        </p:txBody>
      </p:sp>
      <p:sp>
        <p:nvSpPr>
          <p:cNvPr id="14" name="Marcador de posición de contenido 2"/>
          <p:cNvSpPr>
            <a:spLocks noGrp="1"/>
          </p:cNvSpPr>
          <p:nvPr>
            <p:ph idx="1"/>
          </p:nvPr>
        </p:nvSpPr>
        <p:spPr>
          <a:xfrm>
            <a:off x="1280160" y="2190749"/>
            <a:ext cx="9628632" cy="4200908"/>
          </a:xfrm>
        </p:spPr>
        <p:txBody>
          <a:bodyPr rtlCol="0">
            <a:normAutofit lnSpcReduction="10000"/>
          </a:bodyPr>
          <a:lstStyle/>
          <a:p>
            <a:pPr algn="just"/>
            <a:r>
              <a:rPr lang="es-ES" b="1" dirty="0">
                <a:solidFill>
                  <a:srgbClr val="FF0000"/>
                </a:solidFill>
              </a:rPr>
              <a:t>Diagrama de clases: </a:t>
            </a:r>
            <a:r>
              <a:rPr lang="es-ES" dirty="0"/>
              <a:t>Muestra los elementos del modelo estático abstracto, y está formado por un conjunto de clases y sus relaciones. Es el diagrama UML más utilizado.</a:t>
            </a:r>
          </a:p>
          <a:p>
            <a:pPr algn="just"/>
            <a:r>
              <a:rPr lang="es-ES" b="1" dirty="0"/>
              <a:t>Diagramas de objetos: </a:t>
            </a:r>
            <a:r>
              <a:rPr lang="es-ES" dirty="0"/>
              <a:t>(a veces diagramas de instancia) se utilizan para mostrar una instancia de las clases en un momento dado. Muestra la relación entre objetos en un momento en el tiempo.</a:t>
            </a:r>
          </a:p>
          <a:p>
            <a:pPr algn="just"/>
            <a:r>
              <a:rPr lang="es-ES" b="1" dirty="0"/>
              <a:t>Diagrama de componentes: </a:t>
            </a:r>
            <a:r>
              <a:rPr lang="es-ES" dirty="0"/>
              <a:t>muestra la relación entre los distintos componentes. </a:t>
            </a:r>
          </a:p>
          <a:p>
            <a:pPr algn="just"/>
            <a:r>
              <a:rPr lang="es-ES" b="1" dirty="0"/>
              <a:t>Diagrama de despliegue:</a:t>
            </a:r>
            <a:r>
              <a:rPr lang="es-ES" dirty="0"/>
              <a:t> muestra la disposición del software en los componentes hardware del sistema.</a:t>
            </a:r>
          </a:p>
          <a:p>
            <a:pPr algn="just"/>
            <a:r>
              <a:rPr lang="es-ES" b="1" dirty="0"/>
              <a:t>Diagrama de estructura compuesta, diagrama de paquetes y diagrama de perfiles.</a:t>
            </a:r>
          </a:p>
        </p:txBody>
      </p:sp>
    </p:spTree>
    <p:extLst>
      <p:ext uri="{BB962C8B-B14F-4D97-AF65-F5344CB8AC3E}">
        <p14:creationId xmlns:p14="http://schemas.microsoft.com/office/powerpoint/2010/main" val="2456256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dirty="0"/>
              <a:t>1 – Diagramas de comportamiento</a:t>
            </a:r>
          </a:p>
        </p:txBody>
      </p:sp>
      <p:sp>
        <p:nvSpPr>
          <p:cNvPr id="14" name="Marcador de posición de contenido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algn="just"/>
            <a:r>
              <a:rPr lang="es-ES" b="1" dirty="0">
                <a:solidFill>
                  <a:srgbClr val="FF0000"/>
                </a:solidFill>
              </a:rPr>
              <a:t>Diagrama de casos de uso: </a:t>
            </a:r>
            <a:r>
              <a:rPr lang="es-ES" dirty="0"/>
              <a:t>representa las acciones a realizar en el sistema desde el punto de vista del usuario. Sirven para explicar el comportamiento de un sistema mediante su interacción con los usuarios.</a:t>
            </a:r>
          </a:p>
          <a:p>
            <a:pPr algn="just"/>
            <a:r>
              <a:rPr lang="es-ES" dirty="0"/>
              <a:t>Diagrama de actividades: representa el flujo de trabajo. Representa gráficamente la estructura lógica de las operaciones.</a:t>
            </a:r>
          </a:p>
          <a:p>
            <a:pPr algn="just"/>
            <a:r>
              <a:rPr lang="es-ES" dirty="0"/>
              <a:t>Diagrama de estado de máquina: es parecido al anterior. Indica el comportamiento de un objeto en un momento dado. </a:t>
            </a:r>
          </a:p>
          <a:p>
            <a:pPr algn="just"/>
            <a:r>
              <a:rPr lang="es-ES" dirty="0"/>
              <a:t>Diagramas de interacción: son cuatro (a continuación)</a:t>
            </a:r>
          </a:p>
        </p:txBody>
      </p:sp>
    </p:spTree>
    <p:extLst>
      <p:ext uri="{BB962C8B-B14F-4D97-AF65-F5344CB8AC3E}">
        <p14:creationId xmlns:p14="http://schemas.microsoft.com/office/powerpoint/2010/main" val="2815521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dirty="0"/>
              <a:t>1 – Diagramas de comportamiento (Diagramas de interacción)</a:t>
            </a:r>
          </a:p>
        </p:txBody>
      </p:sp>
      <p:sp>
        <p:nvSpPr>
          <p:cNvPr id="14" name="Marcador de posición de contenido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algn="just"/>
            <a:r>
              <a:rPr lang="es-ES" dirty="0"/>
              <a:t>Diagramas de secuencia: Representan la ordenación temporal de las relaciones entre objetos y el paso de mensajes entre ellos.</a:t>
            </a:r>
          </a:p>
          <a:p>
            <a:pPr algn="just"/>
            <a:r>
              <a:rPr lang="es-ES" dirty="0"/>
              <a:t>Diagrama de comunicación: Es similar a los diagramas de secuencia, pero el foco está en los mensajes pasados entre objetos.</a:t>
            </a:r>
          </a:p>
          <a:p>
            <a:pPr algn="just"/>
            <a:r>
              <a:rPr lang="es-ES" dirty="0"/>
              <a:t>Diagrama de interacción: representan la relación temporal entre los diagramas de interacción.</a:t>
            </a:r>
          </a:p>
          <a:p>
            <a:pPr algn="just"/>
            <a:r>
              <a:rPr lang="es-ES" dirty="0"/>
              <a:t>Diagramas de tiempo: Se suelen usar para imponer restricciones de tiempo a </a:t>
            </a:r>
            <a:r>
              <a:rPr lang="es-ES"/>
              <a:t>los procesos.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89648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Asuntos educativos 16x9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10525750_TF03462902_TF03462902.potx" id="{4CE945C6-95B6-4FA9-BB0F-C70DFDA6D9C8}" vid="{F60AB2A4-3AA5-45D0-B345-5DEC87621E67}"/>
    </a:ext>
  </a:extLst>
</a:theme>
</file>

<file path=ppt/theme/theme2.xml><?xml version="1.0" encoding="utf-8"?>
<a:theme xmlns:a="http://schemas.openxmlformats.org/drawingml/2006/main" name="Tema de Offic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Presentación de temas educativos, diseño con ilustraciones en una pizarra (pantalla panorámica)</Template>
  <TotalTime>1142</TotalTime>
  <Words>2289</Words>
  <Application>Microsoft Office PowerPoint</Application>
  <PresentationFormat>Panorámica</PresentationFormat>
  <Paragraphs>192</Paragraphs>
  <Slides>35</Slides>
  <Notes>19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35</vt:i4>
      </vt:variant>
    </vt:vector>
  </HeadingPairs>
  <TitlesOfParts>
    <vt:vector size="38" baseType="lpstr">
      <vt:lpstr>Calibri</vt:lpstr>
      <vt:lpstr>Wingdings</vt:lpstr>
      <vt:lpstr>Asuntos educativos 16x9</vt:lpstr>
      <vt:lpstr>TEMAS 3-4: UML</vt:lpstr>
      <vt:lpstr>1 - UML: Modelo</vt:lpstr>
      <vt:lpstr>1 - UML: Definición</vt:lpstr>
      <vt:lpstr>1 – Tipos de Diagramas UML</vt:lpstr>
      <vt:lpstr>1 – Tipos de Diagramas UML</vt:lpstr>
      <vt:lpstr>Presentación de PowerPoint</vt:lpstr>
      <vt:lpstr>1 – Diagramas estructurales</vt:lpstr>
      <vt:lpstr>1 – Diagramas de comportamiento</vt:lpstr>
      <vt:lpstr>1 – Diagramas de comportamiento (Diagramas de interacción)</vt:lpstr>
      <vt:lpstr>2 – Diagramas de clases. Clase, atributos y métodos</vt:lpstr>
      <vt:lpstr>2 – Diagramas de clases. Clase, atributos y métodos</vt:lpstr>
      <vt:lpstr>2 – Diagramas de clases. Visibilidad</vt:lpstr>
      <vt:lpstr>2 – Diagramas de clases. Visibilidad</vt:lpstr>
      <vt:lpstr>2 – Diagramas de clases. Representación de una clase </vt:lpstr>
      <vt:lpstr>2 – Diagramas de clases. Representación de una clase </vt:lpstr>
      <vt:lpstr>2 – Diagramas de clases. Representación de una clase </vt:lpstr>
      <vt:lpstr>2 – Diagramas de clases. Relaciones</vt:lpstr>
      <vt:lpstr>2 – Diagramas de clases. Multiplicidad o Cardinalidad</vt:lpstr>
      <vt:lpstr>2 – Diagramas de clases. Multiplicidad o Cardinalidad</vt:lpstr>
      <vt:lpstr>2 – Diagramas de clases. Multiplicidad o Cardinalidad</vt:lpstr>
      <vt:lpstr>2 – Diagramas de clases. Multiplicidad o Cardinalidad</vt:lpstr>
      <vt:lpstr>2 – Diagramas de clases. Herencia</vt:lpstr>
      <vt:lpstr>2 – Diagramas de clases. Herencia</vt:lpstr>
      <vt:lpstr>2 – Diagramas de clases. Herencia</vt:lpstr>
      <vt:lpstr>2 – Diagramas de clases. Agregación y Composición</vt:lpstr>
      <vt:lpstr>2 – Diagramas de clases. Agregación y Composición</vt:lpstr>
      <vt:lpstr>2 – Diagramas de clases. Agregación y Composición</vt:lpstr>
      <vt:lpstr>2 – Diagramas de clases. Agregación y Composición</vt:lpstr>
      <vt:lpstr>2 – Diagramas de clases. Agregación y Composición</vt:lpstr>
      <vt:lpstr>2 – Diagramas de clases. Agregación y Composición</vt:lpstr>
      <vt:lpstr>2 – Diagramas de clases. Agregación, Composición y Asociación</vt:lpstr>
      <vt:lpstr>2 – Diagramas de clases. Clase de Asociación</vt:lpstr>
      <vt:lpstr>2 – Diagramas de clases. Clase de Asociación</vt:lpstr>
      <vt:lpstr>2 – Diagramas de clases. Dependencia</vt:lpstr>
      <vt:lpstr>2 – Diagramas de clases. Dependencia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TEMAS 3-4: UML</dc:title>
  <dc:creator>Pablo</dc:creator>
  <cp:lastModifiedBy>Pablo</cp:lastModifiedBy>
  <cp:revision>61</cp:revision>
  <dcterms:created xsi:type="dcterms:W3CDTF">2020-01-10T02:56:25Z</dcterms:created>
  <dcterms:modified xsi:type="dcterms:W3CDTF">2020-03-11T09:05:54Z</dcterms:modified>
</cp:coreProperties>
</file>